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3"/>
  </p:notesMasterIdLst>
  <p:sldIdLst>
    <p:sldId id="468" r:id="rId2"/>
    <p:sldId id="469" r:id="rId3"/>
    <p:sldId id="470" r:id="rId4"/>
    <p:sldId id="471" r:id="rId5"/>
    <p:sldId id="472" r:id="rId6"/>
    <p:sldId id="473" r:id="rId7"/>
    <p:sldId id="474" r:id="rId8"/>
    <p:sldId id="475" r:id="rId9"/>
    <p:sldId id="476" r:id="rId10"/>
    <p:sldId id="477" r:id="rId11"/>
    <p:sldId id="478" r:id="rId1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6600"/>
    <a:srgbClr val="FF9900"/>
    <a:srgbClr val="CEDDEA"/>
    <a:srgbClr val="FFFFCC"/>
    <a:srgbClr val="99CCFF"/>
    <a:srgbClr val="CCFFCC"/>
    <a:srgbClr val="AAD5F8"/>
    <a:srgbClr val="D6E3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2" autoAdjust="0"/>
    <p:restoredTop sz="94660"/>
  </p:normalViewPr>
  <p:slideViewPr>
    <p:cSldViewPr>
      <p:cViewPr varScale="1">
        <p:scale>
          <a:sx n="106" d="100"/>
          <a:sy n="106" d="100"/>
        </p:scale>
        <p:origin x="116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F9433-1EE1-465B-B3A5-4D13C466D280}" type="datetimeFigureOut">
              <a:rPr lang="de-DE" smtClean="0"/>
              <a:t>06.03.2018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C2ADC-A731-4929-A60D-78F94BA2E2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2736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736C368-CC37-4370-8FC2-F09260D3D1A3}" type="datetime1">
              <a:rPr lang="de-DE" smtClean="0"/>
              <a:t>06.03.2018</a:t>
            </a:fld>
            <a:endParaRPr lang="de-DE" dirty="0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5496" y="5486400"/>
            <a:ext cx="8879904" cy="1326976"/>
          </a:xfrm>
        </p:spPr>
        <p:txBody>
          <a:bodyPr/>
          <a:lstStyle>
            <a:lvl1pPr marL="0" indent="0" algn="ctr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dirty="0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62860" y="4618724"/>
            <a:ext cx="9018282" cy="78455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4648200"/>
            <a:ext cx="8735888" cy="685800"/>
          </a:xfrm>
        </p:spPr>
        <p:txBody>
          <a:bodyPr anchor="ctr"/>
          <a:lstStyle>
            <a:lvl1pPr algn="ctr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70668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0983-A044-4BEF-9318-45D0978E0C7E}" type="datetime1">
              <a:rPr lang="de-DE" smtClean="0"/>
              <a:t>06.03.2018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8EFAE14-917F-4C0F-BA5E-9C86FB2EAA56}" type="datetime1">
              <a:rPr lang="de-DE" smtClean="0"/>
              <a:t>06.03.2018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9404-766C-4E96-919E-2ED503F0D075}" type="datetime1">
              <a:rPr lang="de-DE" smtClean="0"/>
              <a:t>06.03.2018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dirty="0" smtClean="0"/>
              <a:t>Textmasterformat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e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772C-896C-4E14-A98D-068763C54711}" type="datetime1">
              <a:rPr lang="de-DE" smtClean="0"/>
              <a:t>06.03.2018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CAC0044-A349-4A75-8EA8-43C92F416CBF}" type="datetime1">
              <a:rPr lang="de-DE" smtClean="0"/>
              <a:t>06.03.2018</a:t>
            </a:fld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F29F10E-7792-4E54-ACDF-1456E19F520A}" type="datetime1">
              <a:rPr lang="de-DE" smtClean="0"/>
              <a:t>06.03.2018</a:t>
            </a:fld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0D4AE-71A2-4CAD-84E3-7ED9696DE9CA}" type="datetime1">
              <a:rPr lang="de-DE" smtClean="0"/>
              <a:t>06.03.2018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7E3-0046-4E4F-9812-81EFCF01C9D3}" type="datetime1">
              <a:rPr lang="de-DE" smtClean="0"/>
              <a:t>06.03.2018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BF77C-1DEE-491C-91FB-5C2DECB7E7C6}" type="datetime1">
              <a:rPr lang="de-DE" smtClean="0"/>
              <a:t>06.03.2018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00A04D5-3FD9-43C7-BAB6-48107A6EB209}" type="datetime1">
              <a:rPr lang="de-DE" smtClean="0"/>
              <a:t>06.03.2018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dirty="0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dirty="0" smtClean="0"/>
              <a:t>Textmasterformat bearbeiten</a:t>
            </a:r>
          </a:p>
          <a:p>
            <a:pPr lvl="1" eaLnBrk="1" latinLnBrk="0" hangingPunct="1"/>
            <a:r>
              <a:rPr kumimoji="0" lang="de-DE" dirty="0" smtClean="0"/>
              <a:t>Zweite Ebene</a:t>
            </a:r>
          </a:p>
          <a:p>
            <a:pPr lvl="2" eaLnBrk="1" latinLnBrk="0" hangingPunct="1"/>
            <a:r>
              <a:rPr kumimoji="0" lang="de-DE" dirty="0" smtClean="0"/>
              <a:t>Dritte Ebene</a:t>
            </a:r>
          </a:p>
          <a:p>
            <a:pPr lvl="3" eaLnBrk="1" latinLnBrk="0" hangingPunct="1"/>
            <a:r>
              <a:rPr kumimoji="0" lang="de-DE" dirty="0" smtClean="0"/>
              <a:t>Vierte Ebene</a:t>
            </a:r>
          </a:p>
          <a:p>
            <a:pPr lvl="4" eaLnBrk="1" latinLnBrk="0" hangingPunct="1"/>
            <a:r>
              <a:rPr kumimoji="0" lang="de-DE" dirty="0" smtClean="0"/>
              <a:t>Fünfte Ebene</a:t>
            </a:r>
            <a:endParaRPr kumimoji="0" lang="en-US" dirty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68B93E3-9D02-4177-B669-BE15407244A5}" type="datetime1">
              <a:rPr lang="de-DE" smtClean="0"/>
              <a:t>06.03.2018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6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4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6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image" Target="../media/image41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2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2.png"/><Relationship Id="rId2" Type="http://schemas.openxmlformats.org/officeDocument/2006/relationships/image" Target="../media/image400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40.png"/><Relationship Id="rId2" Type="http://schemas.openxmlformats.org/officeDocument/2006/relationships/image" Target="../media/image403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11.png"/><Relationship Id="rId3" Type="http://schemas.openxmlformats.org/officeDocument/2006/relationships/image" Target="../media/image3.png"/><Relationship Id="rId7" Type="http://schemas.openxmlformats.org/officeDocument/2006/relationships/image" Target="../media/image2110.png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5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latin typeface="Calibri" pitchFamily="34" charset="0"/>
              </a:rPr>
              <a:t>Zusammengesetzte Ereignisse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Die Frage nach dem Ausgang eines Zufallsexperiments kann aus einzelnen Teilfragen zusammengesetzt sein, die mit </a:t>
                </a:r>
                <a:r>
                  <a:rPr lang="de-DE" sz="2400" i="1" dirty="0">
                    <a:solidFill>
                      <a:srgbClr val="FF0000"/>
                    </a:solidFill>
                    <a:latin typeface="Calibri" pitchFamily="34" charset="0"/>
                  </a:rPr>
                  <a:t>und</a:t>
                </a:r>
                <a:r>
                  <a:rPr lang="de-DE" sz="2400" dirty="0">
                    <a:latin typeface="Calibri" pitchFamily="34" charset="0"/>
                  </a:rPr>
                  <a:t> bzw. </a:t>
                </a:r>
                <a:r>
                  <a:rPr lang="de-DE" sz="2400" i="1" dirty="0" smtClean="0">
                    <a:solidFill>
                      <a:srgbClr val="FF0000"/>
                    </a:solidFill>
                    <a:latin typeface="Calibri" pitchFamily="34" charset="0"/>
                  </a:rPr>
                  <a:t>oder</a:t>
                </a:r>
                <a:r>
                  <a:rPr lang="de-DE" sz="2400" dirty="0" smtClean="0">
                    <a:latin typeface="Calibri" pitchFamily="34" charset="0"/>
                  </a:rPr>
                  <a:t> </a:t>
                </a:r>
                <a:r>
                  <a:rPr lang="de-DE" sz="2400" dirty="0">
                    <a:latin typeface="Calibri" pitchFamily="34" charset="0"/>
                  </a:rPr>
                  <a:t>verknüpft sind. Natürlich kann man auch nach der Wahrscheinlichkeit fragen, dass ein Ereignis nicht eintritt. </a:t>
                </a:r>
                <a:endParaRPr lang="de-DE" sz="2400" dirty="0" smtClean="0"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Es seien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𝐴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𝐵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zwei Ereignisse, dann bedeutet … </a:t>
                </a:r>
              </a:p>
              <a:p>
                <a:pPr>
                  <a:buSzPct val="100000"/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𝐴</m:t>
                    </m:r>
                    <m:r>
                      <a:rPr lang="de-DE" sz="2400" i="1" dirty="0" smtClean="0">
                        <a:latin typeface="Cambria Math"/>
                        <a:ea typeface="Cambria Math"/>
                      </a:rPr>
                      <m:t>∪</m:t>
                    </m:r>
                    <m:r>
                      <a:rPr lang="de-DE" sz="2400" b="0" i="1" dirty="0" smtClean="0">
                        <a:latin typeface="Cambria Math"/>
                        <a:ea typeface="Cambria Math"/>
                      </a:rPr>
                      <m:t>𝐵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(gelesen „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</a:rPr>
                      <m:t>𝐴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oder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</a:rPr>
                      <m:t>𝐵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“ oder </a:t>
                </a:r>
                <a:r>
                  <a:rPr lang="de-DE" sz="2400" dirty="0">
                    <a:latin typeface="Calibri" pitchFamily="34" charset="0"/>
                  </a:rPr>
                  <a:t>„</a:t>
                </a:r>
                <a:r>
                  <a:rPr lang="de-DE" sz="2400" dirty="0"/>
                  <a:t>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</a:rPr>
                      <m:t>𝐴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</a:t>
                </a:r>
                <a:r>
                  <a:rPr lang="de-DE" sz="2400" dirty="0" smtClean="0">
                    <a:latin typeface="Calibri" pitchFamily="34" charset="0"/>
                  </a:rPr>
                  <a:t>vereinigt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</a:rPr>
                      <m:t>𝐵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“</a:t>
                </a:r>
                <a:r>
                  <a:rPr lang="de-DE" sz="2400" dirty="0" smtClean="0">
                    <a:latin typeface="Calibri" pitchFamily="34" charset="0"/>
                  </a:rPr>
                  <a:t>), </a:t>
                </a:r>
                <a:br>
                  <a:rPr lang="de-DE" sz="2400" dirty="0" smtClean="0">
                    <a:latin typeface="Calibri" pitchFamily="34" charset="0"/>
                  </a:rPr>
                </a:br>
                <a:r>
                  <a:rPr lang="de-DE" sz="2400" dirty="0" smtClean="0">
                    <a:latin typeface="Calibri" pitchFamily="34" charset="0"/>
                  </a:rPr>
                  <a:t>dass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𝐴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</a:t>
                </a:r>
                <a:r>
                  <a:rPr lang="de-DE" sz="2400" dirty="0" smtClean="0">
                    <a:solidFill>
                      <a:srgbClr val="FF0000"/>
                    </a:solidFill>
                    <a:latin typeface="Calibri" pitchFamily="34" charset="0"/>
                  </a:rPr>
                  <a:t>oder</a:t>
                </a:r>
                <a:r>
                  <a:rPr lang="de-DE" sz="2400" dirty="0" smtClean="0">
                    <a:latin typeface="Calibri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𝐵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eintritt, wobei das oder nicht im Sinne von</a:t>
                </a:r>
                <a:br>
                  <a:rPr lang="de-DE" sz="2400" dirty="0" smtClean="0">
                    <a:latin typeface="Calibri" pitchFamily="34" charset="0"/>
                  </a:rPr>
                </a:br>
                <a:r>
                  <a:rPr lang="de-DE" sz="2400" dirty="0" smtClean="0">
                    <a:latin typeface="Calibri" pitchFamily="34" charset="0"/>
                  </a:rPr>
                  <a:t>„entweder oder“ verstanden werden darf!</a:t>
                </a:r>
              </a:p>
              <a:p>
                <a:pPr>
                  <a:buSzPct val="100000"/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</a:rPr>
                      <m:t>𝐴</m:t>
                    </m:r>
                    <m:r>
                      <a:rPr lang="de-DE" sz="2400" i="1" dirty="0" smtClean="0">
                        <a:latin typeface="Cambria Math"/>
                        <a:ea typeface="Cambria Math"/>
                      </a:rPr>
                      <m:t>∩</m:t>
                    </m:r>
                    <m:r>
                      <a:rPr lang="de-DE" sz="2400" i="1" dirty="0">
                        <a:latin typeface="Cambria Math"/>
                        <a:ea typeface="Cambria Math"/>
                      </a:rPr>
                      <m:t>𝐵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</a:t>
                </a:r>
                <a:r>
                  <a:rPr lang="de-DE" sz="2400" dirty="0">
                    <a:latin typeface="Calibri" pitchFamily="34" charset="0"/>
                  </a:rPr>
                  <a:t>(gelesen „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</a:rPr>
                      <m:t>𝐴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</a:t>
                </a:r>
                <a:r>
                  <a:rPr lang="de-DE" sz="2400" dirty="0" smtClean="0">
                    <a:latin typeface="Calibri" pitchFamily="34" charset="0"/>
                  </a:rPr>
                  <a:t>und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</a:rPr>
                      <m:t>𝐵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“ oder „</a:t>
                </a:r>
                <a:r>
                  <a:rPr lang="de-DE" sz="2400" dirty="0"/>
                  <a:t>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</a:rPr>
                      <m:t>𝐴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</a:t>
                </a:r>
                <a:r>
                  <a:rPr lang="de-DE" sz="2400" dirty="0" smtClean="0">
                    <a:latin typeface="Calibri" pitchFamily="34" charset="0"/>
                  </a:rPr>
                  <a:t>Schnitt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</a:rPr>
                      <m:t>𝐵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“), </a:t>
                </a:r>
                <a:r>
                  <a:rPr lang="de-DE" sz="2400" dirty="0" smtClean="0">
                    <a:latin typeface="Calibri" pitchFamily="34" charset="0"/>
                  </a:rPr>
                  <a:t/>
                </a:r>
                <a:br>
                  <a:rPr lang="de-DE" sz="2400" dirty="0" smtClean="0">
                    <a:latin typeface="Calibri" pitchFamily="34" charset="0"/>
                  </a:rPr>
                </a:br>
                <a:r>
                  <a:rPr lang="de-DE" sz="2400" dirty="0" smtClean="0">
                    <a:latin typeface="Calibri" pitchFamily="34" charset="0"/>
                  </a:rPr>
                  <a:t>dass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𝐴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</a:t>
                </a:r>
                <a:r>
                  <a:rPr lang="de-DE" sz="2400" dirty="0" smtClean="0">
                    <a:solidFill>
                      <a:srgbClr val="FF0000"/>
                    </a:solidFill>
                    <a:latin typeface="Calibri" pitchFamily="34" charset="0"/>
                  </a:rPr>
                  <a:t>und</a:t>
                </a:r>
                <a:r>
                  <a:rPr lang="de-DE" sz="2400" dirty="0" smtClean="0">
                    <a:latin typeface="Calibri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𝐵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</a:t>
                </a:r>
                <a:r>
                  <a:rPr lang="de-DE" sz="2400" dirty="0" smtClean="0">
                    <a:latin typeface="Calibri" pitchFamily="34" charset="0"/>
                  </a:rPr>
                  <a:t>eintritt.</a:t>
                </a:r>
              </a:p>
              <a:p>
                <a:pPr>
                  <a:buSzPct val="100000"/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b="0" i="1" dirty="0" smtClean="0">
                            <a:latin typeface="Cambria Math"/>
                          </a:rPr>
                          <m:t>𝐴</m:t>
                        </m:r>
                      </m:e>
                    </m:acc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(gelesen „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𝐴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quer“ oder „nicht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𝐴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“), </a:t>
                </a:r>
                <a:r>
                  <a:rPr lang="de-DE" sz="2400" dirty="0">
                    <a:latin typeface="Calibri" pitchFamily="34" charset="0"/>
                  </a:rPr>
                  <a:t>dass A </a:t>
                </a:r>
                <a:r>
                  <a:rPr lang="de-DE" sz="2400" dirty="0" smtClean="0">
                    <a:solidFill>
                      <a:srgbClr val="FF0000"/>
                    </a:solidFill>
                    <a:latin typeface="Calibri" pitchFamily="34" charset="0"/>
                  </a:rPr>
                  <a:t>nicht</a:t>
                </a:r>
                <a:r>
                  <a:rPr lang="de-DE" sz="2400" dirty="0" smtClean="0">
                    <a:latin typeface="Calibri" pitchFamily="34" charset="0"/>
                  </a:rPr>
                  <a:t> </a:t>
                </a:r>
                <a:r>
                  <a:rPr lang="de-DE" sz="2400" dirty="0">
                    <a:latin typeface="Calibri" pitchFamily="34" charset="0"/>
                  </a:rPr>
                  <a:t>eintritt</a:t>
                </a:r>
                <a:r>
                  <a:rPr lang="de-DE" sz="2400" dirty="0" smtClean="0">
                    <a:latin typeface="Calibri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197" t="-1085" r="-449" b="-257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366D972-A18E-4AED-AFF8-998DF062FB9B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273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itel 3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de-DE" dirty="0">
                    <a:latin typeface="Calibri" pitchFamily="34" charset="0"/>
                  </a:rPr>
                  <a:t>Wahrscheinlichkeit von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e-DE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b="0" i="1" dirty="0">
                            <a:latin typeface="Cambria Math"/>
                          </a:rPr>
                          <m:t>𝐴</m:t>
                        </m:r>
                      </m:e>
                    </m:acc>
                  </m:oMath>
                </a14:m>
                <a:endParaRPr lang="de-DE" dirty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4" name="Titel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l="-3067" t="-617" b="-1851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lvl="0" indent="0">
              <a:buSzPct val="100000"/>
              <a:buNone/>
            </a:pPr>
            <a:r>
              <a:rPr lang="de-DE" sz="2200" b="1" dirty="0" smtClean="0">
                <a:solidFill>
                  <a:srgbClr val="0000FF"/>
                </a:solidFill>
                <a:latin typeface="Calibri" pitchFamily="34" charset="0"/>
              </a:rPr>
              <a:t>Rechenbeispiel 3:</a:t>
            </a:r>
            <a:endParaRPr lang="de-DE" sz="800" b="1" dirty="0">
              <a:solidFill>
                <a:srgbClr val="0000FF"/>
              </a:solidFill>
              <a:latin typeface="Calibri" pitchFamily="34" charset="0"/>
            </a:endParaRPr>
          </a:p>
          <a:p>
            <a:pPr marL="0" lvl="0" indent="0">
              <a:buSzPct val="100000"/>
              <a:buNone/>
            </a:pPr>
            <a:r>
              <a:rPr lang="de-DE" sz="2200" dirty="0" smtClean="0">
                <a:latin typeface="Calibri" pitchFamily="34" charset="0"/>
              </a:rPr>
              <a:t>Wie </a:t>
            </a:r>
            <a:r>
              <a:rPr lang="de-DE" sz="2200" dirty="0">
                <a:latin typeface="Calibri" pitchFamily="34" charset="0"/>
              </a:rPr>
              <a:t>groß ist die Wahrscheinlichkeit, bei gleichzeitigem Würfeln mit zwei Würfeln, </a:t>
            </a:r>
            <a:r>
              <a:rPr lang="de-DE" sz="2200" dirty="0">
                <a:solidFill>
                  <a:srgbClr val="FF0000"/>
                </a:solidFill>
                <a:latin typeface="Calibri" pitchFamily="34" charset="0"/>
              </a:rPr>
              <a:t>keinen</a:t>
            </a:r>
            <a:r>
              <a:rPr lang="de-DE" sz="2200" dirty="0">
                <a:latin typeface="Calibri" pitchFamily="34" charset="0"/>
              </a:rPr>
              <a:t> Pasch (zweimal dieselbe Zahl) zu bekommen</a:t>
            </a:r>
            <a:r>
              <a:rPr lang="de-DE" sz="2200" dirty="0" smtClean="0">
                <a:latin typeface="Calibri" pitchFamily="34" charset="0"/>
              </a:rPr>
              <a:t>?</a:t>
            </a:r>
            <a:endParaRPr lang="de-DE" sz="2200" dirty="0" smtClean="0">
              <a:latin typeface="Calibri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366D972-A18E-4AED-AFF8-998DF062FB9B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794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latin typeface="Calibri" pitchFamily="34" charset="0"/>
              </a:rPr>
              <a:t>Lösung </a:t>
            </a:r>
            <a:r>
              <a:rPr lang="de-DE" dirty="0" smtClean="0">
                <a:latin typeface="Calibri" pitchFamily="34" charset="0"/>
              </a:rPr>
              <a:t>(mit Gegenereignis)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Es </a:t>
                </a:r>
                <a:r>
                  <a:rPr lang="de-DE" sz="2400" dirty="0">
                    <a:latin typeface="Calibri" pitchFamily="34" charset="0"/>
                  </a:rPr>
                  <a:t>gibt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6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Möglichkeiten bei einem Wurf mit zwei Würfeln, einen Pasch (= zwei gleiche Zahlen) zu würfeln. Insgesamt gibt es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36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mögliche Kombinationen. Wenn wir das Ereignis „Pasch“ mit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𝐴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bezeichnen, dann bedeutet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latin typeface="Cambria Math"/>
                          </a:rPr>
                          <m:t>𝐴</m:t>
                        </m:r>
                      </m:e>
                    </m:acc>
                  </m:oMath>
                </a14:m>
                <a:r>
                  <a:rPr lang="de-DE" sz="2400" dirty="0">
                    <a:latin typeface="Calibri" pitchFamily="34" charset="0"/>
                  </a:rPr>
                  <a:t> „kein Pasch</a:t>
                </a:r>
                <a:r>
                  <a:rPr lang="de-DE" sz="2400" dirty="0" smtClean="0">
                    <a:latin typeface="Calibri" pitchFamily="34" charset="0"/>
                  </a:rPr>
                  <a:t>“. Es folgt: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𝑃</m:t>
                    </m:r>
                    <m:r>
                      <a:rPr lang="de-DE" sz="2400" i="1">
                        <a:latin typeface="Cambria Math"/>
                      </a:rPr>
                      <m:t>(</m:t>
                    </m:r>
                    <m:r>
                      <a:rPr lang="de-DE" sz="2400" i="1">
                        <a:latin typeface="Cambria Math"/>
                      </a:rPr>
                      <m:t>𝐴</m:t>
                    </m:r>
                    <m:r>
                      <a:rPr lang="de-DE" sz="2400" i="1">
                        <a:latin typeface="Cambria Math"/>
                      </a:rPr>
                      <m:t>)=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de-DE" sz="2400" i="1">
                            <a:latin typeface="Cambria Math"/>
                          </a:rPr>
                          <m:t>36</m:t>
                        </m:r>
                      </m:den>
                    </m:f>
                    <m:r>
                      <a:rPr lang="de-DE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2400" i="1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de-DE" sz="2400" dirty="0">
                    <a:latin typeface="Calibri" pitchFamily="34" charset="0"/>
                  </a:rPr>
                  <a:t> und somit </a:t>
                </a:r>
                <a:endParaRPr lang="de-DE" sz="2400" dirty="0" smtClean="0">
                  <a:latin typeface="Calibri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400" i="1">
                                <a:latin typeface="Cambria Math"/>
                              </a:rPr>
                              <m:t>𝐴</m:t>
                            </m:r>
                          </m:e>
                        </m:acc>
                      </m:e>
                    </m:d>
                    <m:r>
                      <a:rPr lang="de-DE" sz="2400" i="1">
                        <a:latin typeface="Cambria Math"/>
                      </a:rPr>
                      <m:t>=1−</m:t>
                    </m:r>
                    <m:r>
                      <a:rPr lang="de-DE" sz="24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𝐴</m:t>
                        </m:r>
                      </m:e>
                    </m:d>
                    <m:r>
                      <a:rPr lang="de-DE" sz="2400" i="1">
                        <a:latin typeface="Cambria Math"/>
                      </a:rPr>
                      <m:t>=1−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2400" i="1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de-DE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de-DE" sz="2400" i="1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de-DE" sz="2400" i="1">
                        <a:latin typeface="Cambria Math"/>
                      </a:rPr>
                      <m:t>≈0,833=83,3%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.</a:t>
                </a:r>
              </a:p>
              <a:p>
                <a:pPr marL="0" indent="0">
                  <a:buNone/>
                </a:pPr>
                <a:endParaRPr lang="de-DE" sz="800" dirty="0" smtClean="0"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  <a:latin typeface="Calibri" pitchFamily="34" charset="0"/>
                  </a:rPr>
                  <a:t>Ergebnis</a:t>
                </a:r>
                <a:r>
                  <a:rPr lang="de-DE" sz="2400" b="1" dirty="0">
                    <a:solidFill>
                      <a:srgbClr val="0000FF"/>
                    </a:solidFill>
                    <a:latin typeface="Calibri" pitchFamily="34" charset="0"/>
                  </a:rPr>
                  <a:t>:</a:t>
                </a:r>
                <a:r>
                  <a:rPr lang="de-DE" sz="2400" dirty="0">
                    <a:latin typeface="Calibri" pitchFamily="34" charset="0"/>
                  </a:rPr>
                  <a:t> Mit einer Wahrscheinlichkeit von etwa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83,3%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würfelt man bei einem Wurf mit zwei Würfeln keinen Pasch</a:t>
                </a:r>
                <a:r>
                  <a:rPr lang="de-DE" sz="2400" dirty="0" smtClean="0">
                    <a:latin typeface="Calibri" pitchFamily="34" charset="0"/>
                  </a:rPr>
                  <a:t>.</a:t>
                </a:r>
                <a:endParaRPr lang="de-DE" sz="2400" dirty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197" t="-1085" r="-74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Gerade Verbindung 5"/>
          <p:cNvCxnSpPr/>
          <p:nvPr/>
        </p:nvCxnSpPr>
        <p:spPr>
          <a:xfrm>
            <a:off x="683568" y="4293096"/>
            <a:ext cx="612068" cy="0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>
            <a:off x="5724128" y="4293096"/>
            <a:ext cx="1224136" cy="0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>
            <a:off x="6732240" y="5013176"/>
            <a:ext cx="864096" cy="0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366D972-A18E-4AED-AFF8-998DF062FB9B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716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latin typeface="Calibri" pitchFamily="34" charset="0"/>
              </a:rPr>
              <a:t>Wahrscheinlichkeit von A oder B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000" b="1" dirty="0" smtClean="0">
                    <a:solidFill>
                      <a:srgbClr val="0000FF"/>
                    </a:solidFill>
                    <a:latin typeface="Calibri" pitchFamily="34" charset="0"/>
                  </a:rPr>
                  <a:t>Großer </a:t>
                </a:r>
                <a:r>
                  <a:rPr lang="de-DE" sz="2000" b="1" dirty="0">
                    <a:solidFill>
                      <a:srgbClr val="0000FF"/>
                    </a:solidFill>
                    <a:latin typeface="Calibri" pitchFamily="34" charset="0"/>
                  </a:rPr>
                  <a:t>Additionssatz: Wahrscheinlichkeit von „</a:t>
                </a:r>
                <a14:m>
                  <m:oMath xmlns:m="http://schemas.openxmlformats.org/officeDocument/2006/math">
                    <m:r>
                      <a:rPr lang="de-DE" sz="2000" b="1" i="1">
                        <a:solidFill>
                          <a:srgbClr val="0000FF"/>
                        </a:solidFill>
                        <a:latin typeface="Cambria Math"/>
                      </a:rPr>
                      <m:t>𝑨</m:t>
                    </m:r>
                  </m:oMath>
                </a14:m>
                <a:r>
                  <a:rPr lang="de-DE" sz="2000" b="1" dirty="0">
                    <a:solidFill>
                      <a:srgbClr val="0000FF"/>
                    </a:solidFill>
                    <a:latin typeface="Calibri" pitchFamily="34" charset="0"/>
                  </a:rPr>
                  <a:t> </a:t>
                </a:r>
                <a:r>
                  <a:rPr lang="de-DE" sz="2000" b="1" i="1" dirty="0">
                    <a:solidFill>
                      <a:srgbClr val="0000FF"/>
                    </a:solidFill>
                    <a:latin typeface="Calibri" pitchFamily="34" charset="0"/>
                  </a:rPr>
                  <a:t>oder</a:t>
                </a:r>
                <a:r>
                  <a:rPr lang="de-DE" sz="2000" b="1" dirty="0">
                    <a:solidFill>
                      <a:srgbClr val="0000FF"/>
                    </a:solidFill>
                    <a:latin typeface="Calibri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2000" b="1" i="1">
                        <a:solidFill>
                          <a:srgbClr val="0000FF"/>
                        </a:solidFill>
                        <a:latin typeface="Cambria Math"/>
                      </a:rPr>
                      <m:t>𝑩</m:t>
                    </m:r>
                  </m:oMath>
                </a14:m>
                <a:r>
                  <a:rPr lang="de-DE" sz="2000" b="1" dirty="0">
                    <a:solidFill>
                      <a:srgbClr val="0000FF"/>
                    </a:solidFill>
                    <a:latin typeface="Calibri" pitchFamily="34" charset="0"/>
                  </a:rPr>
                  <a:t>“</a:t>
                </a:r>
                <a:r>
                  <a:rPr lang="de-DE" sz="2000" dirty="0">
                    <a:solidFill>
                      <a:srgbClr val="0000FF"/>
                    </a:solidFill>
                    <a:latin typeface="Calibri" pitchFamily="34" charset="0"/>
                  </a:rPr>
                  <a:t> </a:t>
                </a:r>
                <a:endParaRPr lang="de-DE" sz="2000" dirty="0"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000" dirty="0">
                    <a:latin typeface="Calibri" pitchFamily="34" charset="0"/>
                  </a:rPr>
                  <a:t>(wenn „oder“ nicht als „entweder oder“ zu verstehen ist):</a:t>
                </a:r>
              </a:p>
              <a:p>
                <a:pPr marL="0" indent="0">
                  <a:buNone/>
                </a:pPr>
                <a:endParaRPr lang="de-DE" sz="700" dirty="0">
                  <a:latin typeface="Calibri" pitchFamily="34" charset="0"/>
                </a:endParaRPr>
              </a:p>
              <a:p>
                <a:pPr marL="0" indent="0">
                  <a:buNone/>
                </a:pPr>
                <a:endParaRPr lang="de-DE" sz="700" b="1" dirty="0">
                  <a:latin typeface="Calibri" pitchFamily="34" charset="0"/>
                </a:endParaRPr>
              </a:p>
              <a:p>
                <a:pPr marL="0" indent="0">
                  <a:buNone/>
                </a:pPr>
                <a:endParaRPr lang="de-DE" sz="700" b="1" dirty="0"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000" b="1" dirty="0" smtClean="0">
                    <a:latin typeface="Calibri" pitchFamily="34" charset="0"/>
                  </a:rPr>
                  <a:t>Spezialfall</a:t>
                </a:r>
                <a:r>
                  <a:rPr lang="de-DE" sz="2000" dirty="0">
                    <a:latin typeface="Calibri" pitchFamily="34" charset="0"/>
                  </a:rPr>
                  <a:t>, wenn es keine Schnittmenge gibt, also </a:t>
                </a:r>
                <a14:m>
                  <m:oMath xmlns:m="http://schemas.openxmlformats.org/officeDocument/2006/math">
                    <m:r>
                      <a:rPr lang="de-DE" sz="2000" i="1">
                        <a:latin typeface="Cambria Math"/>
                      </a:rPr>
                      <m:t>𝐴</m:t>
                    </m:r>
                    <m:r>
                      <a:rPr lang="de-DE" sz="2000" i="1">
                        <a:latin typeface="Cambria Math"/>
                      </a:rPr>
                      <m:t>∩</m:t>
                    </m:r>
                    <m:r>
                      <a:rPr lang="de-DE" sz="2000" i="1">
                        <a:latin typeface="Cambria Math"/>
                      </a:rPr>
                      <m:t>𝐵</m:t>
                    </m:r>
                    <m:r>
                      <a:rPr lang="de-DE" sz="2000" i="1">
                        <a:latin typeface="Cambria Math"/>
                      </a:rPr>
                      <m:t>=∅</m:t>
                    </m:r>
                  </m:oMath>
                </a14:m>
                <a:r>
                  <a:rPr lang="de-DE" sz="2000" dirty="0">
                    <a:latin typeface="Calibri" pitchFamily="34" charset="0"/>
                  </a:rPr>
                  <a:t> </a:t>
                </a:r>
                <a:r>
                  <a:rPr lang="de-DE" sz="2000" dirty="0" smtClean="0">
                    <a:latin typeface="Calibri" pitchFamily="34" charset="0"/>
                  </a:rPr>
                  <a:t>gilt</a:t>
                </a:r>
              </a:p>
              <a:p>
                <a:pPr marL="0" indent="0">
                  <a:buNone/>
                </a:pPr>
                <a:endParaRPr lang="de-DE" sz="2000" dirty="0">
                  <a:latin typeface="Calibri" pitchFamily="34" charset="0"/>
                </a:endParaRPr>
              </a:p>
              <a:p>
                <a:pPr marL="0" indent="0">
                  <a:buNone/>
                </a:pPr>
                <a:endParaRPr lang="de-DE" sz="2000" dirty="0" smtClean="0"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000" b="1" dirty="0" smtClean="0">
                    <a:solidFill>
                      <a:srgbClr val="0000FF"/>
                    </a:solidFill>
                    <a:latin typeface="Calibri" pitchFamily="34" charset="0"/>
                  </a:rPr>
                  <a:t>Rechenbeispiel 1:</a:t>
                </a:r>
              </a:p>
              <a:p>
                <a:pPr marL="0" indent="0">
                  <a:buNone/>
                </a:pPr>
                <a:r>
                  <a:rPr lang="de-DE" sz="2000" dirty="0" smtClean="0">
                    <a:latin typeface="Calibri" pitchFamily="34" charset="0"/>
                  </a:rPr>
                  <a:t>Wie </a:t>
                </a:r>
                <a:r>
                  <a:rPr lang="de-DE" sz="2000" dirty="0">
                    <a:latin typeface="Calibri" pitchFamily="34" charset="0"/>
                  </a:rPr>
                  <a:t>groß ist die Wahrscheinlichkeit bei einmaligem Ziehen, aus einer Urne mit zehn durchnummerierten Kugeln (</a:t>
                </a:r>
                <a14:m>
                  <m:oMath xmlns:m="http://schemas.openxmlformats.org/officeDocument/2006/math">
                    <m:r>
                      <a:rPr lang="de-DE" sz="2000" i="1">
                        <a:latin typeface="Cambria Math"/>
                      </a:rPr>
                      <m:t>1</m:t>
                    </m:r>
                  </m:oMath>
                </a14:m>
                <a:r>
                  <a:rPr lang="de-DE" sz="2000" dirty="0">
                    <a:latin typeface="Calibri" pitchFamily="34" charset="0"/>
                  </a:rPr>
                  <a:t> bis </a:t>
                </a:r>
                <a14:m>
                  <m:oMath xmlns:m="http://schemas.openxmlformats.org/officeDocument/2006/math">
                    <m:r>
                      <a:rPr lang="de-DE" sz="2000" i="1">
                        <a:latin typeface="Cambria Math"/>
                      </a:rPr>
                      <m:t>10</m:t>
                    </m:r>
                  </m:oMath>
                </a14:m>
                <a:r>
                  <a:rPr lang="de-DE" sz="2000" dirty="0">
                    <a:latin typeface="Calibri" pitchFamily="34" charset="0"/>
                  </a:rPr>
                  <a:t>) eine Kugel mit einer geraden Zahl </a:t>
                </a:r>
                <a:r>
                  <a:rPr lang="de-DE" sz="2000" dirty="0">
                    <a:solidFill>
                      <a:srgbClr val="FF0000"/>
                    </a:solidFill>
                    <a:latin typeface="Calibri" pitchFamily="34" charset="0"/>
                  </a:rPr>
                  <a:t>oder</a:t>
                </a:r>
                <a:r>
                  <a:rPr lang="de-DE" sz="2000" dirty="0">
                    <a:latin typeface="Calibri" pitchFamily="34" charset="0"/>
                  </a:rPr>
                  <a:t> mit einer Primzahl zu ziehen?</a:t>
                </a:r>
              </a:p>
              <a:p>
                <a:pPr marL="0" indent="0">
                  <a:buNone/>
                </a:pPr>
                <a:endParaRPr lang="de-DE" sz="2000" dirty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823" t="-678" r="-22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366D972-A18E-4AED-AFF8-998DF062FB9B}" type="slidenum">
              <a:rPr lang="de-DE" smtClean="0"/>
              <a:t>2</a:t>
            </a:fld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Abgerundetes Rechteck 5"/>
              <p:cNvSpPr/>
              <p:nvPr/>
            </p:nvSpPr>
            <p:spPr>
              <a:xfrm>
                <a:off x="2195736" y="2420888"/>
                <a:ext cx="4752528" cy="503916"/>
              </a:xfrm>
              <a:prstGeom prst="roundRect">
                <a:avLst>
                  <a:gd name="adj" fmla="val 10226"/>
                </a:avLst>
              </a:prstGeom>
              <a:solidFill>
                <a:srgbClr val="CCFFCC"/>
              </a:solidFill>
              <a:ln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de-DE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i="1">
                              <a:latin typeface="Cambria Math"/>
                            </a:rPr>
                            <m:t>𝐴</m:t>
                          </m:r>
                          <m:r>
                            <a:rPr lang="de-DE" sz="2000" i="1">
                              <a:latin typeface="Cambria Math"/>
                            </a:rPr>
                            <m:t>∪</m:t>
                          </m:r>
                          <m:r>
                            <a:rPr lang="de-DE" sz="2000" i="1">
                              <a:latin typeface="Cambria Math"/>
                            </a:rPr>
                            <m:t>𝐵</m:t>
                          </m:r>
                        </m:e>
                      </m:d>
                      <m:r>
                        <a:rPr lang="de-DE" sz="2000" i="1">
                          <a:latin typeface="Cambria Math"/>
                        </a:rPr>
                        <m:t>=</m:t>
                      </m:r>
                      <m:r>
                        <a:rPr lang="de-DE" sz="2000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de-DE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i="1">
                              <a:latin typeface="Cambria Math"/>
                            </a:rPr>
                            <m:t>𝐴</m:t>
                          </m:r>
                        </m:e>
                      </m:d>
                      <m:r>
                        <a:rPr lang="de-DE" sz="2000" i="1">
                          <a:latin typeface="Cambria Math"/>
                        </a:rPr>
                        <m:t>+</m:t>
                      </m:r>
                      <m:r>
                        <a:rPr lang="de-DE" sz="2000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de-DE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i="1">
                              <a:latin typeface="Cambria Math"/>
                            </a:rPr>
                            <m:t>𝐵</m:t>
                          </m:r>
                        </m:e>
                      </m:d>
                      <m:r>
                        <a:rPr lang="de-DE" sz="2000" i="1">
                          <a:latin typeface="Cambria Math"/>
                        </a:rPr>
                        <m:t>−</m:t>
                      </m:r>
                      <m:r>
                        <a:rPr lang="de-DE" sz="2000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de-DE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i="1">
                              <a:latin typeface="Cambria Math"/>
                            </a:rPr>
                            <m:t>𝐴</m:t>
                          </m:r>
                          <m:r>
                            <a:rPr lang="de-DE" sz="2000" i="1">
                              <a:latin typeface="Cambria Math"/>
                            </a:rPr>
                            <m:t>∩</m:t>
                          </m:r>
                          <m:r>
                            <a:rPr lang="de-DE" sz="2000" i="1">
                              <a:latin typeface="Cambria Math"/>
                            </a:rPr>
                            <m:t>𝐵</m:t>
                          </m:r>
                        </m:e>
                      </m:d>
                    </m:oMath>
                  </m:oMathPara>
                </a14:m>
                <a:endParaRPr lang="de-DE" sz="2000" dirty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6" name="Abgerundetes 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2420888"/>
                <a:ext cx="4752528" cy="503916"/>
              </a:xfrm>
              <a:prstGeom prst="roundRect">
                <a:avLst>
                  <a:gd name="adj" fmla="val 10226"/>
                </a:avLst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Abgerundetes Rechteck 6"/>
              <p:cNvSpPr/>
              <p:nvPr/>
            </p:nvSpPr>
            <p:spPr>
              <a:xfrm>
                <a:off x="2195736" y="3428860"/>
                <a:ext cx="4752528" cy="503916"/>
              </a:xfrm>
              <a:prstGeom prst="roundRect">
                <a:avLst>
                  <a:gd name="adj" fmla="val 10226"/>
                </a:avLst>
              </a:prstGeom>
              <a:solidFill>
                <a:srgbClr val="CCFFCC"/>
              </a:solidFill>
              <a:ln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de-DE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i="1">
                              <a:latin typeface="Cambria Math"/>
                            </a:rPr>
                            <m:t>𝐴</m:t>
                          </m:r>
                          <m:r>
                            <a:rPr lang="de-DE" sz="2000" i="1">
                              <a:latin typeface="Cambria Math"/>
                            </a:rPr>
                            <m:t>∪</m:t>
                          </m:r>
                          <m:r>
                            <a:rPr lang="de-DE" sz="2000" i="1">
                              <a:latin typeface="Cambria Math"/>
                            </a:rPr>
                            <m:t>𝐵</m:t>
                          </m:r>
                        </m:e>
                      </m:d>
                      <m:r>
                        <a:rPr lang="de-DE" sz="2000" i="1">
                          <a:latin typeface="Cambria Math"/>
                        </a:rPr>
                        <m:t>=</m:t>
                      </m:r>
                      <m:r>
                        <a:rPr lang="de-DE" sz="2000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de-DE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i="1">
                              <a:latin typeface="Cambria Math"/>
                            </a:rPr>
                            <m:t>𝐴</m:t>
                          </m:r>
                        </m:e>
                      </m:d>
                      <m:r>
                        <a:rPr lang="de-DE" sz="2000" i="1">
                          <a:latin typeface="Cambria Math"/>
                        </a:rPr>
                        <m:t>+</m:t>
                      </m:r>
                      <m:r>
                        <a:rPr lang="de-DE" sz="2000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de-DE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i="1">
                              <a:latin typeface="Cambria Math"/>
                            </a:rPr>
                            <m:t>𝐵</m:t>
                          </m:r>
                        </m:e>
                      </m:d>
                    </m:oMath>
                  </m:oMathPara>
                </a14:m>
                <a:endParaRPr lang="de-DE" sz="2000" dirty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7" name="Abgerundetes Rechtec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3428860"/>
                <a:ext cx="4752528" cy="503916"/>
              </a:xfrm>
              <a:prstGeom prst="roundRect">
                <a:avLst>
                  <a:gd name="adj" fmla="val 10226"/>
                </a:avLst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658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>
                <a:latin typeface="Calibri" pitchFamily="34" charset="0"/>
              </a:rPr>
              <a:t>Erläuterung großer Additionssatz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12648" y="1556792"/>
                <a:ext cx="8153400" cy="4495800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b="1" dirty="0" smtClean="0">
                    <a:solidFill>
                      <a:srgbClr val="FF0000"/>
                    </a:solidFill>
                    <a:latin typeface="Calibri" pitchFamily="34" charset="0"/>
                  </a:rPr>
                  <a:t>Lösungsweg 1 (direkt):</a:t>
                </a:r>
                <a:r>
                  <a:rPr lang="de-DE" sz="2200" dirty="0" smtClean="0">
                    <a:solidFill>
                      <a:srgbClr val="FF0000"/>
                    </a:solidFill>
                    <a:latin typeface="Calibri" pitchFamily="34" charset="0"/>
                  </a:rPr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200" i="1">
                        <a:latin typeface="Cambria Math"/>
                      </a:rPr>
                      <m:t>𝐴</m:t>
                    </m:r>
                  </m:oMath>
                </a14:m>
                <a:r>
                  <a:rPr lang="de-DE" sz="2200" dirty="0" smtClean="0">
                    <a:latin typeface="Calibri" pitchFamily="34" charset="0"/>
                  </a:rPr>
                  <a:t>=„</a:t>
                </a:r>
                <a:r>
                  <a:rPr lang="de-DE" sz="2200" dirty="0">
                    <a:latin typeface="Calibri" pitchFamily="34" charset="0"/>
                  </a:rPr>
                  <a:t>gerade Zahl“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/>
                          </a:rPr>
                          <m:t>2,4,6,8,10</m:t>
                        </m:r>
                      </m:e>
                    </m:d>
                  </m:oMath>
                </a14:m>
                <a:r>
                  <a:rPr lang="de-DE" sz="2200" dirty="0" smtClean="0">
                    <a:latin typeface="Calibri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/>
                      </a:rPr>
                      <m:t>𝐵</m:t>
                    </m:r>
                  </m:oMath>
                </a14:m>
                <a:r>
                  <a:rPr lang="de-DE" sz="2200" dirty="0">
                    <a:latin typeface="Calibri" pitchFamily="34" charset="0"/>
                  </a:rPr>
                  <a:t>= „Primzahl“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/>
                          </a:rPr>
                          <m:t>2,3,5,7</m:t>
                        </m:r>
                      </m:e>
                    </m:d>
                  </m:oMath>
                </a14:m>
                <a:r>
                  <a:rPr lang="de-DE" sz="2200" dirty="0">
                    <a:latin typeface="Calibri" pitchFamily="34" charset="0"/>
                  </a:rPr>
                  <a:t>. </a:t>
                </a:r>
                <a:endParaRPr lang="de-DE" sz="2200" dirty="0" smtClean="0"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200" dirty="0" smtClean="0">
                    <a:latin typeface="Calibri" pitchFamily="34" charset="0"/>
                  </a:rPr>
                  <a:t>Es folgt </a:t>
                </a:r>
                <a:r>
                  <a:rPr lang="de-DE" sz="2200" dirty="0">
                    <a:latin typeface="Calibri" pitchFamily="34" charset="0"/>
                  </a:rPr>
                  <a:t>„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/>
                      </a:rPr>
                      <m:t>𝐴</m:t>
                    </m:r>
                  </m:oMath>
                </a14:m>
                <a:r>
                  <a:rPr lang="de-DE" sz="2200" dirty="0">
                    <a:latin typeface="Calibri" pitchFamily="34" charset="0"/>
                  </a:rPr>
                  <a:t> </a:t>
                </a:r>
                <a:r>
                  <a:rPr lang="de-DE" sz="2200" i="1" dirty="0">
                    <a:latin typeface="Calibri" pitchFamily="34" charset="0"/>
                  </a:rPr>
                  <a:t>oder</a:t>
                </a:r>
                <a:r>
                  <a:rPr lang="de-DE" sz="2200" dirty="0">
                    <a:latin typeface="Calibri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/>
                      </a:rPr>
                      <m:t>𝐵</m:t>
                    </m:r>
                  </m:oMath>
                </a14:m>
                <a:r>
                  <a:rPr lang="de-DE" sz="2200" dirty="0">
                    <a:latin typeface="Calibri" pitchFamily="34" charset="0"/>
                  </a:rPr>
                  <a:t>“</a:t>
                </a:r>
                <a14:m>
                  <m:oMath xmlns:m="http://schemas.openxmlformats.org/officeDocument/2006/math">
                    <m:r>
                      <a:rPr lang="de-DE" sz="2200" b="0" i="0" smtClean="0">
                        <a:latin typeface="Cambria Math"/>
                      </a:rPr>
                      <m:t>=</m:t>
                    </m:r>
                    <m:r>
                      <a:rPr lang="de-DE" sz="2200" i="1">
                        <a:latin typeface="Cambria Math"/>
                      </a:rPr>
                      <m:t>𝐴</m:t>
                    </m:r>
                    <m:r>
                      <a:rPr lang="de-DE" sz="2200" i="1">
                        <a:latin typeface="Cambria Math"/>
                      </a:rPr>
                      <m:t>∪</m:t>
                    </m:r>
                    <m:r>
                      <a:rPr lang="de-DE" sz="2200" i="1">
                        <a:latin typeface="Cambria Math"/>
                      </a:rPr>
                      <m:t>𝐵</m:t>
                    </m:r>
                    <m:r>
                      <a:rPr lang="de-DE" sz="2200" i="1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/>
                          </a:rPr>
                          <m:t>2,3,4,5,6,7,8,10</m:t>
                        </m:r>
                      </m:e>
                    </m:d>
                  </m:oMath>
                </a14:m>
                <a:r>
                  <a:rPr lang="de-DE" sz="2200" dirty="0" smtClean="0">
                    <a:latin typeface="Calibri" pitchFamily="34" charset="0"/>
                  </a:rPr>
                  <a:t>,</a:t>
                </a:r>
                <a:r>
                  <a:rPr lang="de-DE" sz="2200" dirty="0">
                    <a:latin typeface="Calibri" pitchFamily="34" charset="0"/>
                  </a:rPr>
                  <a:t> </a:t>
                </a:r>
                <a:r>
                  <a:rPr lang="de-DE" sz="2200" dirty="0" smtClean="0">
                    <a:latin typeface="Calibri" pitchFamily="34" charset="0"/>
                  </a:rPr>
                  <a:t>also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2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/>
                          </a:rPr>
                          <m:t>𝐴</m:t>
                        </m:r>
                        <m:r>
                          <a:rPr lang="de-DE" sz="2200" i="1">
                            <a:latin typeface="Cambria Math"/>
                          </a:rPr>
                          <m:t>∪</m:t>
                        </m:r>
                        <m:r>
                          <a:rPr lang="de-DE" sz="2200" i="1">
                            <a:latin typeface="Cambria Math"/>
                          </a:rPr>
                          <m:t>𝐵</m:t>
                        </m:r>
                      </m:e>
                    </m:d>
                    <m:r>
                      <a:rPr lang="de-DE" sz="22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i="1">
                                <a:latin typeface="Cambria Math"/>
                              </a:rPr>
                              <m:t>𝐴</m:t>
                            </m:r>
                            <m:r>
                              <a:rPr lang="de-DE" sz="2200" i="1">
                                <a:latin typeface="Cambria Math"/>
                              </a:rPr>
                              <m:t>∪</m:t>
                            </m:r>
                            <m:r>
                              <a:rPr lang="de-DE" sz="2200" i="1">
                                <a:latin typeface="Cambria Math"/>
                              </a:rPr>
                              <m:t>𝐵</m:t>
                            </m:r>
                          </m:e>
                        </m:d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</m:d>
                      </m:den>
                    </m:f>
                    <m:r>
                      <a:rPr lang="de-DE" sz="22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de-DE" sz="2200" i="1">
                            <a:latin typeface="Cambria Math"/>
                          </a:rPr>
                          <m:t>10</m:t>
                        </m:r>
                      </m:den>
                    </m:f>
                    <m:r>
                      <a:rPr lang="de-DE" sz="2200" i="1">
                        <a:latin typeface="Cambria Math"/>
                      </a:rPr>
                      <m:t>=0,8=80%</m:t>
                    </m:r>
                  </m:oMath>
                </a14:m>
                <a:r>
                  <a:rPr lang="de-DE" sz="2200" dirty="0">
                    <a:latin typeface="Calibri" pitchFamily="34" charset="0"/>
                  </a:rPr>
                  <a:t>.</a:t>
                </a:r>
                <a:endParaRPr lang="de-DE" sz="2200" dirty="0" smtClean="0">
                  <a:latin typeface="Calibri" pitchFamily="34" charset="0"/>
                </a:endParaRPr>
              </a:p>
              <a:p>
                <a:pPr marL="0" indent="0">
                  <a:buNone/>
                </a:pPr>
                <a:endParaRPr lang="de-DE" sz="800" dirty="0" smtClean="0"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200" b="1" dirty="0">
                    <a:solidFill>
                      <a:srgbClr val="FF0000"/>
                    </a:solidFill>
                    <a:latin typeface="Calibri" pitchFamily="34" charset="0"/>
                  </a:rPr>
                  <a:t>Lösungsweg </a:t>
                </a:r>
                <a:r>
                  <a:rPr lang="de-DE" sz="2200" b="1" dirty="0" smtClean="0">
                    <a:solidFill>
                      <a:srgbClr val="FF0000"/>
                    </a:solidFill>
                    <a:latin typeface="Calibri" pitchFamily="34" charset="0"/>
                  </a:rPr>
                  <a:t>2 (Großer Additionssatz):</a:t>
                </a:r>
                <a:r>
                  <a:rPr lang="de-DE" sz="2200" dirty="0" smtClean="0">
                    <a:latin typeface="Calibri" pitchFamily="34" charset="0"/>
                  </a:rPr>
                  <a:t> </a:t>
                </a:r>
                <a:endParaRPr lang="de-DE" sz="2200" dirty="0"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200" dirty="0" smtClean="0">
                    <a:latin typeface="Calibri" pitchFamily="34" charset="0"/>
                  </a:rPr>
                  <a:t>Mit A und B wie oben ist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/>
                      </a:rPr>
                      <m:t>𝐴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∩</m:t>
                    </m:r>
                    <m:r>
                      <a:rPr lang="de-DE" sz="2200" i="1">
                        <a:latin typeface="Cambria Math"/>
                      </a:rPr>
                      <m:t>𝐵</m:t>
                    </m:r>
                    <m:r>
                      <a:rPr lang="de-DE" sz="2200" b="0" i="1" smtClean="0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/>
                          </a:rPr>
                          <m:t>2</m:t>
                        </m:r>
                      </m:e>
                    </m:d>
                  </m:oMath>
                </a14:m>
                <a:r>
                  <a:rPr lang="de-DE" sz="2200" dirty="0" smtClean="0">
                    <a:latin typeface="Calibri" pitchFamily="34" charset="0"/>
                  </a:rPr>
                  <a:t>. Damit ist 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/>
                          </a:rPr>
                          <m:t>𝐴</m:t>
                        </m:r>
                      </m:e>
                    </m:d>
                    <m:r>
                      <a:rPr lang="de-DE" sz="22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de-DE" sz="2200" i="1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r>
                  <a:rPr lang="de-DE" sz="2200" dirty="0" smtClean="0">
                    <a:latin typeface="Calibri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/>
                          </a:rPr>
                          <m:t>𝐵</m:t>
                        </m:r>
                      </m:e>
                    </m:d>
                    <m:r>
                      <a:rPr lang="de-DE" sz="22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de-DE" sz="2200" i="1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r>
                  <a:rPr lang="de-DE" sz="2200" dirty="0" smtClean="0">
                    <a:latin typeface="Calibri" pitchFamily="34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/>
                          </a:rPr>
                          <m:t>𝐴</m:t>
                        </m:r>
                        <m:r>
                          <a:rPr lang="de-DE" sz="2200" i="1">
                            <a:latin typeface="Cambria Math"/>
                          </a:rPr>
                          <m:t>∩</m:t>
                        </m:r>
                        <m:r>
                          <a:rPr lang="de-DE" sz="2200" i="1">
                            <a:latin typeface="Cambria Math"/>
                          </a:rPr>
                          <m:t>𝐵</m:t>
                        </m:r>
                      </m:e>
                    </m:d>
                    <m:r>
                      <a:rPr lang="de-DE" sz="22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2200" i="1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r>
                  <a:rPr lang="de-DE" sz="2200" dirty="0" smtClean="0">
                    <a:latin typeface="Calibri" pitchFamily="34" charset="0"/>
                  </a:rPr>
                  <a:t>, also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200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200" i="1">
                              <a:latin typeface="Cambria Math"/>
                            </a:rPr>
                            <m:t>𝐴</m:t>
                          </m:r>
                          <m:r>
                            <a:rPr lang="de-DE" sz="2200" i="1">
                              <a:latin typeface="Cambria Math"/>
                            </a:rPr>
                            <m:t>∪</m:t>
                          </m:r>
                          <m:r>
                            <a:rPr lang="de-DE" sz="2200" i="1">
                              <a:latin typeface="Cambria Math"/>
                            </a:rPr>
                            <m:t>𝐵</m:t>
                          </m:r>
                        </m:e>
                      </m:d>
                      <m:r>
                        <a:rPr lang="de-DE" sz="2200" i="1">
                          <a:latin typeface="Cambria Math"/>
                        </a:rPr>
                        <m:t>=</m:t>
                      </m:r>
                      <m:r>
                        <a:rPr lang="de-DE" sz="2200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200" i="1">
                              <a:latin typeface="Cambria Math"/>
                            </a:rPr>
                            <m:t>𝐴</m:t>
                          </m:r>
                        </m:e>
                      </m:d>
                      <m:r>
                        <a:rPr lang="de-DE" sz="2200" i="1">
                          <a:latin typeface="Cambria Math"/>
                        </a:rPr>
                        <m:t>+</m:t>
                      </m:r>
                      <m:r>
                        <a:rPr lang="de-DE" sz="2200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200" i="1">
                              <a:latin typeface="Cambria Math"/>
                            </a:rPr>
                            <m:t>𝐵</m:t>
                          </m:r>
                        </m:e>
                      </m:d>
                      <m:r>
                        <a:rPr lang="de-DE" sz="2200" i="1">
                          <a:latin typeface="Cambria Math"/>
                        </a:rPr>
                        <m:t>−</m:t>
                      </m:r>
                      <m:r>
                        <a:rPr lang="de-DE" sz="2200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200" i="1">
                              <a:latin typeface="Cambria Math"/>
                            </a:rPr>
                            <m:t>𝐴</m:t>
                          </m:r>
                          <m:r>
                            <a:rPr lang="de-DE" sz="2200" i="1">
                              <a:latin typeface="Cambria Math"/>
                            </a:rPr>
                            <m:t>∩</m:t>
                          </m:r>
                          <m:r>
                            <a:rPr lang="de-DE" sz="2200" i="1">
                              <a:latin typeface="Cambria Math"/>
                            </a:rPr>
                            <m:t>𝐵</m:t>
                          </m:r>
                        </m:e>
                      </m:d>
                      <m:r>
                        <a:rPr lang="de-DE" sz="2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200" i="1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de-DE" sz="2200" i="1">
                              <a:latin typeface="Cambria Math"/>
                            </a:rPr>
                            <m:t>10</m:t>
                          </m:r>
                        </m:den>
                      </m:f>
                      <m:r>
                        <a:rPr lang="de-DE" sz="22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200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de-DE" sz="2200" i="1">
                              <a:latin typeface="Cambria Math"/>
                            </a:rPr>
                            <m:t>10</m:t>
                          </m:r>
                        </m:den>
                      </m:f>
                      <m:r>
                        <a:rPr lang="de-DE" sz="2200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de-DE" sz="2200" i="1">
                              <a:latin typeface="Cambria Math"/>
                            </a:rPr>
                            <m:t>10</m:t>
                          </m:r>
                        </m:den>
                      </m:f>
                      <m:r>
                        <a:rPr lang="de-DE" sz="2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200" b="0" i="1" smtClean="0">
                              <a:latin typeface="Cambria Math"/>
                            </a:rPr>
                            <m:t>8</m:t>
                          </m:r>
                        </m:num>
                        <m:den>
                          <m:r>
                            <a:rPr lang="de-DE" sz="2200" i="1">
                              <a:latin typeface="Cambria Math"/>
                            </a:rPr>
                            <m:t>10</m:t>
                          </m:r>
                        </m:den>
                      </m:f>
                      <m:r>
                        <a:rPr lang="de-DE" sz="2200" b="0" i="1" smtClean="0">
                          <a:latin typeface="Cambria Math"/>
                        </a:rPr>
                        <m:t>=</m:t>
                      </m:r>
                      <m:r>
                        <a:rPr lang="de-DE" sz="2200" i="1">
                          <a:latin typeface="Cambria Math"/>
                        </a:rPr>
                        <m:t>80%</m:t>
                      </m:r>
                    </m:oMath>
                  </m:oMathPara>
                </a14:m>
                <a:endParaRPr lang="de-DE" sz="2200" dirty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12648" y="1556792"/>
                <a:ext cx="8153400" cy="4495800"/>
              </a:xfrm>
              <a:blipFill rotWithShape="1">
                <a:blip r:embed="rId2"/>
                <a:stretch>
                  <a:fillRect l="-972" t="-8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366D972-A18E-4AED-AFF8-998DF062FB9B}" type="slidenum">
              <a:rPr lang="de-DE" smtClean="0"/>
              <a:t>3</a:t>
            </a:fld>
            <a:endParaRPr lang="de-DE"/>
          </a:p>
        </p:txBody>
      </p:sp>
      <p:cxnSp>
        <p:nvCxnSpPr>
          <p:cNvPr id="6" name="Gerade Verbindung 5"/>
          <p:cNvCxnSpPr/>
          <p:nvPr/>
        </p:nvCxnSpPr>
        <p:spPr>
          <a:xfrm>
            <a:off x="683568" y="3356992"/>
            <a:ext cx="1080120" cy="0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>
            <a:off x="4067944" y="3356992"/>
            <a:ext cx="864096" cy="0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>
            <a:off x="683568" y="5661248"/>
            <a:ext cx="1080120" cy="0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>
            <a:off x="7884368" y="5661248"/>
            <a:ext cx="792088" cy="0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4774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>
                <a:latin typeface="Calibri" pitchFamily="34" charset="0"/>
              </a:rPr>
              <a:t>Erläuterung großer Additionssatz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12648" y="1556792"/>
                <a:ext cx="8153400" cy="4495800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b="1" dirty="0" smtClean="0">
                    <a:latin typeface="Calibri" pitchFamily="34" charset="0"/>
                  </a:rPr>
                  <a:t>Intuitive aber </a:t>
                </a:r>
                <a:r>
                  <a:rPr lang="de-DE" sz="2200" b="1" dirty="0" smtClean="0">
                    <a:solidFill>
                      <a:srgbClr val="FF0000"/>
                    </a:solidFill>
                    <a:latin typeface="Calibri" pitchFamily="34" charset="0"/>
                  </a:rPr>
                  <a:t>FALSCHE</a:t>
                </a:r>
                <a:r>
                  <a:rPr lang="de-DE" sz="2200" b="1" dirty="0" smtClean="0">
                    <a:latin typeface="Calibri" pitchFamily="34" charset="0"/>
                  </a:rPr>
                  <a:t> Lösung zum Vergleich:</a:t>
                </a:r>
              </a:p>
              <a:p>
                <a:pPr marL="0" indent="0">
                  <a:buNone/>
                </a:pPr>
                <a:r>
                  <a:rPr lang="de-DE" sz="2200" dirty="0" smtClean="0">
                    <a:latin typeface="Calibri" pitchFamily="34" charset="0"/>
                  </a:rPr>
                  <a:t>Hätten </a:t>
                </a:r>
                <a:r>
                  <a:rPr lang="de-DE" sz="2200" dirty="0">
                    <a:latin typeface="Calibri" pitchFamily="34" charset="0"/>
                  </a:rPr>
                  <a:t>wir hier einfach die Einzelwahrscheinlichkeiten addiert, so hätten wir die Zahl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/>
                      </a:rPr>
                      <m:t>2</m:t>
                    </m:r>
                  </m:oMath>
                </a14:m>
                <a:r>
                  <a:rPr lang="de-DE" sz="2200" dirty="0">
                    <a:latin typeface="Calibri" pitchFamily="34" charset="0"/>
                  </a:rPr>
                  <a:t> doppelt </a:t>
                </a:r>
                <a:r>
                  <a:rPr lang="de-DE" sz="2200" dirty="0" smtClean="0">
                    <a:latin typeface="Calibri" pitchFamily="34" charset="0"/>
                  </a:rPr>
                  <a:t>verwendet. </a:t>
                </a:r>
              </a:p>
              <a:p>
                <a:pPr marL="0" indent="0">
                  <a:buNone/>
                </a:pPr>
                <a:r>
                  <a:rPr lang="de-DE" sz="2200" dirty="0" smtClean="0">
                    <a:latin typeface="Calibri" pitchFamily="34" charset="0"/>
                  </a:rPr>
                  <a:t>Damit </a:t>
                </a:r>
                <a:r>
                  <a:rPr lang="de-DE" sz="2200" dirty="0">
                    <a:latin typeface="Calibri" pitchFamily="34" charset="0"/>
                  </a:rPr>
                  <a:t>wäre </a:t>
                </a:r>
                <a:r>
                  <a:rPr lang="de-DE" sz="2200" dirty="0" smtClean="0">
                    <a:latin typeface="Calibri" pitchFamily="34" charset="0"/>
                  </a:rPr>
                  <a:t>wie vorher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/>
                          </a:rPr>
                          <m:t>𝐴</m:t>
                        </m:r>
                      </m:e>
                    </m:d>
                    <m:r>
                      <a:rPr lang="de-DE" sz="22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de-DE" sz="2200" i="1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r>
                  <a:rPr lang="de-DE" sz="2200" dirty="0" smtClean="0">
                    <a:latin typeface="Calibri" pitchFamily="34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/>
                          </a:rPr>
                          <m:t>𝐵</m:t>
                        </m:r>
                      </m:e>
                    </m:d>
                    <m:r>
                      <a:rPr lang="de-DE" sz="22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de-DE" sz="2200" i="1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r>
                  <a:rPr lang="de-DE" sz="2200" dirty="0">
                    <a:latin typeface="Calibri" pitchFamily="34" charset="0"/>
                  </a:rPr>
                  <a:t> also</a:t>
                </a:r>
                <a:endParaRPr lang="de-DE" sz="2200" dirty="0" smtClean="0">
                  <a:latin typeface="Calibri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2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/>
                          </a:rPr>
                          <m:t>𝐴</m:t>
                        </m:r>
                        <m:r>
                          <a:rPr lang="de-DE" sz="2200" i="1" smtClean="0">
                            <a:latin typeface="Cambria Math"/>
                            <a:ea typeface="Cambria Math"/>
                          </a:rPr>
                          <m:t>∪</m:t>
                        </m:r>
                        <m:r>
                          <a:rPr lang="de-DE" sz="2200" i="1">
                            <a:latin typeface="Cambria Math"/>
                          </a:rPr>
                          <m:t>𝐵</m:t>
                        </m:r>
                      </m:e>
                    </m:d>
                    <m:r>
                      <a:rPr lang="de-DE" sz="2200" b="0" i="1" smtClean="0">
                        <a:latin typeface="Cambria Math"/>
                      </a:rPr>
                      <m:t>=</m:t>
                    </m:r>
                    <m:r>
                      <a:rPr lang="de-DE" sz="22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/>
                          </a:rPr>
                          <m:t>𝐴</m:t>
                        </m:r>
                      </m:e>
                    </m:d>
                    <m:r>
                      <a:rPr lang="de-DE" sz="2200" i="1">
                        <a:latin typeface="Cambria Math"/>
                      </a:rPr>
                      <m:t>+</m:t>
                    </m:r>
                    <m:r>
                      <a:rPr lang="de-DE" sz="22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/>
                          </a:rPr>
                          <m:t>𝐵</m:t>
                        </m:r>
                      </m:e>
                    </m:d>
                    <m:r>
                      <a:rPr lang="de-DE" sz="2200" i="1">
                        <a:latin typeface="Cambria Math"/>
                      </a:rPr>
                      <m:t>=90%</m:t>
                    </m:r>
                  </m:oMath>
                </a14:m>
                <a:r>
                  <a:rPr lang="de-DE" sz="2200" dirty="0">
                    <a:latin typeface="Calibri" pitchFamily="34" charset="0"/>
                  </a:rPr>
                  <a:t>, was </a:t>
                </a:r>
                <a:r>
                  <a:rPr lang="de-DE" sz="2200" dirty="0" smtClean="0">
                    <a:latin typeface="Calibri" pitchFamily="34" charset="0"/>
                  </a:rPr>
                  <a:t>falsch ist. Wir </a:t>
                </a:r>
                <a:r>
                  <a:rPr lang="de-DE" sz="2200" dirty="0">
                    <a:latin typeface="Calibri" pitchFamily="34" charset="0"/>
                  </a:rPr>
                  <a:t>müssen also tatsächlich </a:t>
                </a:r>
                <a:r>
                  <a:rPr lang="de-DE" sz="2200" dirty="0" smtClean="0">
                    <a:latin typeface="Calibri" pitchFamily="34" charset="0"/>
                  </a:rPr>
                  <a:t>gemäß dem großen Additionssatz die gemeinsamen </a:t>
                </a:r>
                <a:r>
                  <a:rPr lang="de-DE" sz="2200" dirty="0">
                    <a:latin typeface="Calibri" pitchFamily="34" charset="0"/>
                  </a:rPr>
                  <a:t>Elemente, also die </a:t>
                </a:r>
                <a:r>
                  <a:rPr lang="de-DE" sz="2200" dirty="0" smtClean="0">
                    <a:latin typeface="Calibri" pitchFamily="34" charset="0"/>
                  </a:rPr>
                  <a:t>Schnittmenge, </a:t>
                </a:r>
                <a:r>
                  <a:rPr lang="de-DE" sz="2200" dirty="0">
                    <a:latin typeface="Calibri" pitchFamily="34" charset="0"/>
                  </a:rPr>
                  <a:t>wieder </a:t>
                </a:r>
                <a:r>
                  <a:rPr lang="de-DE" sz="2200" dirty="0" smtClean="0">
                    <a:latin typeface="Calibri" pitchFamily="34" charset="0"/>
                  </a:rPr>
                  <a:t>abziehen!</a:t>
                </a:r>
              </a:p>
              <a:p>
                <a:pPr marL="0" indent="0">
                  <a:buNone/>
                </a:pPr>
                <a:r>
                  <a:rPr lang="de-DE" sz="2200" dirty="0" smtClean="0">
                    <a:latin typeface="Calibri" pitchFamily="34" charset="0"/>
                  </a:rPr>
                  <a:t>Die Einzelwahrscheinlichkeiten können nur zusammengezählt werden, wenn es keine Schnittmenge gibt!</a:t>
                </a:r>
                <a:endParaRPr lang="de-DE" sz="2200" dirty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12648" y="1556792"/>
                <a:ext cx="8153400" cy="4495800"/>
              </a:xfrm>
              <a:blipFill rotWithShape="1">
                <a:blip r:embed="rId2"/>
                <a:stretch>
                  <a:fillRect l="-972" t="-813" r="-127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366D972-A18E-4AED-AFF8-998DF062FB9B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577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itel 3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de-DE" dirty="0">
                    <a:latin typeface="Calibri" pitchFamily="34" charset="0"/>
                  </a:rPr>
                  <a:t>Wahrscheinlichkeit von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b="0" i="1">
                        <a:latin typeface="Cambria Math"/>
                      </a:rPr>
                      <m:t>A</m:t>
                    </m:r>
                  </m:oMath>
                </a14:m>
                <a:r>
                  <a:rPr lang="de-DE" dirty="0">
                    <a:latin typeface="Calibri" pitchFamily="34" charset="0"/>
                  </a:rPr>
                  <a:t> und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b="0" i="1">
                        <a:latin typeface="Cambria Math"/>
                      </a:rPr>
                      <m:t>B</m:t>
                    </m:r>
                  </m:oMath>
                </a14:m>
                <a:endParaRPr lang="de-DE" dirty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4" name="Titel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l="-3067" t="-1235" b="-1790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  <a:latin typeface="Calibri" pitchFamily="34" charset="0"/>
                  </a:rPr>
                  <a:t>Wahrscheinlichkeit von „</a:t>
                </a:r>
                <a14:m>
                  <m:oMath xmlns:m="http://schemas.openxmlformats.org/officeDocument/2006/math">
                    <m:r>
                      <a:rPr lang="de-DE" sz="2400" b="1" i="1">
                        <a:solidFill>
                          <a:srgbClr val="0000FF"/>
                        </a:solidFill>
                        <a:latin typeface="Cambria Math"/>
                      </a:rPr>
                      <m:t>𝑨</m:t>
                    </m:r>
                  </m:oMath>
                </a14:m>
                <a:r>
                  <a:rPr lang="de-DE" sz="2400" b="1" dirty="0">
                    <a:solidFill>
                      <a:srgbClr val="0000FF"/>
                    </a:solidFill>
                    <a:latin typeface="Calibri" pitchFamily="34" charset="0"/>
                  </a:rPr>
                  <a:t> </a:t>
                </a:r>
                <a:r>
                  <a:rPr lang="de-DE" sz="2400" b="1" i="1" dirty="0">
                    <a:solidFill>
                      <a:srgbClr val="0000FF"/>
                    </a:solidFill>
                    <a:latin typeface="Calibri" pitchFamily="34" charset="0"/>
                  </a:rPr>
                  <a:t>und</a:t>
                </a:r>
                <a:r>
                  <a:rPr lang="de-DE" sz="2400" b="1" dirty="0">
                    <a:solidFill>
                      <a:srgbClr val="0000FF"/>
                    </a:solidFill>
                    <a:latin typeface="Calibri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2400" b="1" i="1">
                        <a:solidFill>
                          <a:srgbClr val="0000FF"/>
                        </a:solidFill>
                        <a:latin typeface="Cambria Math"/>
                      </a:rPr>
                      <m:t>𝑩</m:t>
                    </m:r>
                  </m:oMath>
                </a14:m>
                <a:r>
                  <a:rPr lang="de-DE" sz="2400" b="1" dirty="0">
                    <a:solidFill>
                      <a:srgbClr val="0000FF"/>
                    </a:solidFill>
                    <a:latin typeface="Calibri" pitchFamily="34" charset="0"/>
                  </a:rPr>
                  <a:t>“</a:t>
                </a:r>
                <a:r>
                  <a:rPr lang="de-DE" sz="2400" dirty="0">
                    <a:solidFill>
                      <a:srgbClr val="0000FF"/>
                    </a:solidFill>
                    <a:latin typeface="Calibri" pitchFamily="34" charset="0"/>
                  </a:rPr>
                  <a:t>,</a:t>
                </a:r>
                <a:r>
                  <a:rPr lang="de-DE" sz="2400" dirty="0">
                    <a:latin typeface="Calibri" pitchFamily="34" charset="0"/>
                  </a:rPr>
                  <a:t> </a:t>
                </a:r>
                <a:br>
                  <a:rPr lang="de-DE" sz="2400" dirty="0">
                    <a:latin typeface="Calibri" pitchFamily="34" charset="0"/>
                  </a:rPr>
                </a:br>
                <a:r>
                  <a:rPr lang="de-DE" sz="2400" dirty="0">
                    <a:latin typeface="Calibri" pitchFamily="34" charset="0"/>
                  </a:rPr>
                  <a:t>sofern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𝐴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𝐵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unabhängig voneinander sind</a:t>
                </a:r>
                <a:r>
                  <a:rPr lang="de-DE" sz="2400" dirty="0" smtClean="0">
                    <a:latin typeface="Calibri" pitchFamily="34" charset="0"/>
                  </a:rPr>
                  <a:t>:</a:t>
                </a:r>
              </a:p>
              <a:p>
                <a:pPr marL="0" indent="0">
                  <a:buNone/>
                </a:pPr>
                <a:endParaRPr lang="de-DE" sz="2400" b="1" dirty="0" smtClean="0"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  <a:latin typeface="Calibri" pitchFamily="34" charset="0"/>
                  </a:rPr>
                  <a:t>Erläuterung</a:t>
                </a:r>
                <a:r>
                  <a:rPr lang="de-DE" sz="2400" b="1" dirty="0">
                    <a:solidFill>
                      <a:srgbClr val="0000FF"/>
                    </a:solidFill>
                    <a:latin typeface="Calibri" pitchFamily="34" charset="0"/>
                  </a:rPr>
                  <a:t>:</a:t>
                </a:r>
                <a:r>
                  <a:rPr lang="de-DE" sz="2400" b="1" dirty="0">
                    <a:latin typeface="Calibri" pitchFamily="34" charset="0"/>
                  </a:rPr>
                  <a:t> </a:t>
                </a:r>
                <a:endParaRPr lang="de-DE" sz="2400" dirty="0"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Wenn </a:t>
                </a:r>
                <a:r>
                  <a:rPr lang="de-DE" sz="2400" dirty="0">
                    <a:latin typeface="Calibri" pitchFamily="34" charset="0"/>
                  </a:rPr>
                  <a:t>Sie festgestellt haben, dass die Ereignisse völlig </a:t>
                </a:r>
                <a:r>
                  <a:rPr lang="de-DE" sz="2400" dirty="0" err="1" smtClean="0">
                    <a:latin typeface="Calibri" pitchFamily="34" charset="0"/>
                  </a:rPr>
                  <a:t>unab-hängig</a:t>
                </a:r>
                <a:r>
                  <a:rPr lang="de-DE" sz="2400" dirty="0" smtClean="0">
                    <a:latin typeface="Calibri" pitchFamily="34" charset="0"/>
                  </a:rPr>
                  <a:t> </a:t>
                </a:r>
                <a:r>
                  <a:rPr lang="de-DE" sz="2400" dirty="0">
                    <a:latin typeface="Calibri" pitchFamily="34" charset="0"/>
                  </a:rPr>
                  <a:t>voneinander sind, d.h. dass sie sich nicht gegenseitig beeinflussen, dann können Sie </a:t>
                </a:r>
                <a:r>
                  <a:rPr lang="de-DE" sz="2400" dirty="0" smtClean="0">
                    <a:latin typeface="Calibri" pitchFamily="34" charset="0"/>
                  </a:rPr>
                  <a:t>die Wahrscheinlichkeit </a:t>
                </a:r>
                <a:r>
                  <a:rPr lang="de-DE" sz="2400" dirty="0">
                    <a:latin typeface="Calibri" pitchFamily="34" charset="0"/>
                  </a:rPr>
                  <a:t>einfach mit obiger Formel bestimmen. </a:t>
                </a: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3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366D972-A18E-4AED-AFF8-998DF062FB9B}" type="slidenum">
              <a:rPr lang="de-DE" smtClean="0"/>
              <a:t>5</a:t>
            </a:fld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Abgerundetes Rechteck 5"/>
              <p:cNvSpPr/>
              <p:nvPr/>
            </p:nvSpPr>
            <p:spPr>
              <a:xfrm>
                <a:off x="3115564" y="2493036"/>
                <a:ext cx="2912873" cy="503916"/>
              </a:xfrm>
              <a:prstGeom prst="roundRect">
                <a:avLst>
                  <a:gd name="adj" fmla="val 10226"/>
                </a:avLst>
              </a:prstGeom>
              <a:solidFill>
                <a:srgbClr val="CCFFCC"/>
              </a:solidFill>
              <a:ln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de-DE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i="1">
                              <a:latin typeface="Cambria Math"/>
                            </a:rPr>
                            <m:t>𝐴</m:t>
                          </m:r>
                          <m:r>
                            <a:rPr lang="de-DE" sz="2000" b="0" i="1" smtClean="0">
                              <a:latin typeface="Cambria Math"/>
                            </a:rPr>
                            <m:t>∩</m:t>
                          </m:r>
                          <m:r>
                            <a:rPr lang="de-DE" sz="2000" i="1">
                              <a:latin typeface="Cambria Math"/>
                            </a:rPr>
                            <m:t>𝐵</m:t>
                          </m:r>
                        </m:e>
                      </m:d>
                      <m:r>
                        <a:rPr lang="de-DE" sz="2000" i="1">
                          <a:latin typeface="Cambria Math"/>
                        </a:rPr>
                        <m:t>=</m:t>
                      </m:r>
                      <m:r>
                        <a:rPr lang="de-DE" sz="2000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de-DE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i="1">
                              <a:latin typeface="Cambria Math"/>
                            </a:rPr>
                            <m:t>𝐴</m:t>
                          </m:r>
                        </m:e>
                      </m:d>
                      <m:r>
                        <a:rPr lang="de-DE" sz="2000" b="0" i="1" smtClean="0">
                          <a:latin typeface="Cambria Math"/>
                        </a:rPr>
                        <m:t>⋅</m:t>
                      </m:r>
                      <m:r>
                        <a:rPr lang="de-DE" sz="2000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de-DE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i="1">
                              <a:latin typeface="Cambria Math"/>
                            </a:rPr>
                            <m:t>𝐵</m:t>
                          </m:r>
                        </m:e>
                      </m:d>
                    </m:oMath>
                  </m:oMathPara>
                </a14:m>
                <a:endParaRPr lang="de-DE" sz="2000" dirty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6" name="Abgerundetes 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5564" y="2493036"/>
                <a:ext cx="2912873" cy="503916"/>
              </a:xfrm>
              <a:prstGeom prst="roundRect">
                <a:avLst>
                  <a:gd name="adj" fmla="val 10226"/>
                </a:avLst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336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itel 3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de-DE" dirty="0">
                    <a:latin typeface="Calibri" pitchFamily="34" charset="0"/>
                  </a:rPr>
                  <a:t>Wahrscheinlichkeit von </a:t>
                </a:r>
                <a14:m>
                  <m:oMath xmlns:m="http://schemas.openxmlformats.org/officeDocument/2006/math">
                    <m:r>
                      <a:rPr lang="de-DE" b="0" i="1" dirty="0" smtClean="0">
                        <a:latin typeface="Cambria Math"/>
                      </a:rPr>
                      <m:t>𝐴</m:t>
                    </m:r>
                  </m:oMath>
                </a14:m>
                <a:r>
                  <a:rPr lang="de-DE" dirty="0">
                    <a:latin typeface="Calibri" pitchFamily="34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DE" b="0" i="1" dirty="0" smtClean="0">
                        <a:latin typeface="Cambria Math"/>
                      </a:rPr>
                      <m:t>𝐵</m:t>
                    </m:r>
                  </m:oMath>
                </a14:m>
                <a:r>
                  <a:rPr lang="de-DE" dirty="0">
                    <a:latin typeface="Calibri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" name="Titel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l="-3067" t="-1235" b="-1790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lvl="0" indent="0">
                  <a:buSzPct val="100000"/>
                  <a:buNone/>
                </a:pPr>
                <a:r>
                  <a:rPr lang="de-DE" sz="2200" b="1" dirty="0" smtClean="0">
                    <a:solidFill>
                      <a:srgbClr val="0000FF"/>
                    </a:solidFill>
                    <a:latin typeface="Calibri" pitchFamily="34" charset="0"/>
                  </a:rPr>
                  <a:t>Rechenbeispiel 2:</a:t>
                </a:r>
              </a:p>
              <a:p>
                <a:pPr marL="0" lvl="0" indent="0">
                  <a:buSzPct val="100000"/>
                  <a:buNone/>
                </a:pPr>
                <a:r>
                  <a:rPr lang="de-DE" sz="2200" dirty="0" smtClean="0">
                    <a:latin typeface="Calibri" pitchFamily="34" charset="0"/>
                  </a:rPr>
                  <a:t>Von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/>
                      </a:rPr>
                      <m:t>22</m:t>
                    </m:r>
                  </m:oMath>
                </a14:m>
                <a:r>
                  <a:rPr lang="de-DE" sz="2200" dirty="0">
                    <a:latin typeface="Calibri" pitchFamily="34" charset="0"/>
                  </a:rPr>
                  <a:t> Kindern einer Schulklasse mögen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/>
                      </a:rPr>
                      <m:t>18</m:t>
                    </m:r>
                  </m:oMath>
                </a14:m>
                <a:r>
                  <a:rPr lang="de-DE" sz="2200" dirty="0">
                    <a:latin typeface="Calibri" pitchFamily="34" charset="0"/>
                  </a:rPr>
                  <a:t> Kinder Schokoladeneis und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/>
                      </a:rPr>
                      <m:t>17</m:t>
                    </m:r>
                  </m:oMath>
                </a14:m>
                <a:r>
                  <a:rPr lang="de-DE" sz="2200" dirty="0">
                    <a:latin typeface="Calibri" pitchFamily="34" charset="0"/>
                  </a:rPr>
                  <a:t> Kinder Vanilleeis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/>
                      </a:rPr>
                      <m:t>2</m:t>
                    </m:r>
                  </m:oMath>
                </a14:m>
                <a:r>
                  <a:rPr lang="de-DE" sz="2200" dirty="0">
                    <a:latin typeface="Calibri" pitchFamily="34" charset="0"/>
                  </a:rPr>
                  <a:t> Kinder mögen weder das eine noch das andere. Wie groß ist die Wahrscheinlichkeit bei zufälliger Auswahl, ein Kind zu wählen, das Schokoladeneis </a:t>
                </a:r>
                <a:r>
                  <a:rPr lang="de-DE" sz="2200" dirty="0">
                    <a:solidFill>
                      <a:srgbClr val="FF0000"/>
                    </a:solidFill>
                    <a:latin typeface="Calibri" pitchFamily="34" charset="0"/>
                  </a:rPr>
                  <a:t>und</a:t>
                </a:r>
                <a:r>
                  <a:rPr lang="de-DE" sz="2200" dirty="0">
                    <a:latin typeface="Calibri" pitchFamily="34" charset="0"/>
                  </a:rPr>
                  <a:t> Vanilleeis mag</a:t>
                </a:r>
                <a:r>
                  <a:rPr lang="de-DE" sz="2200" dirty="0" smtClean="0">
                    <a:latin typeface="Calibri" pitchFamily="34" charset="0"/>
                  </a:rPr>
                  <a:t>?</a:t>
                </a: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3"/>
                <a:stretch>
                  <a:fillRect l="-972" t="-814" r="-104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366D972-A18E-4AED-AFF8-998DF062FB9B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369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>
                <a:latin typeface="Calibri" pitchFamily="34" charset="0"/>
              </a:rPr>
              <a:t>Lösung mit </a:t>
            </a:r>
            <a:r>
              <a:rPr lang="de-DE" dirty="0" err="1" smtClean="0">
                <a:latin typeface="Calibri" pitchFamily="34" charset="0"/>
              </a:rPr>
              <a:t>Venn</a:t>
            </a:r>
            <a:r>
              <a:rPr lang="de-DE" dirty="0" smtClean="0">
                <a:latin typeface="Calibri" pitchFamily="34" charset="0"/>
              </a:rPr>
              <a:t>-Diagrammen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Hier besteht die </a:t>
                </a:r>
                <a:r>
                  <a:rPr lang="de-DE" sz="2400" dirty="0">
                    <a:latin typeface="Calibri" pitchFamily="34" charset="0"/>
                  </a:rPr>
                  <a:t>Schwierigkeit, die Anzahl der Kinder in der Schnittmenge zu bestimmen. Am Einfachsten verdeutlicht man sich die Situation in einem </a:t>
                </a:r>
                <a:r>
                  <a:rPr lang="de-DE" sz="2400" dirty="0" err="1">
                    <a:solidFill>
                      <a:srgbClr val="FF0000"/>
                    </a:solidFill>
                    <a:latin typeface="Calibri" pitchFamily="34" charset="0"/>
                  </a:rPr>
                  <a:t>Venn</a:t>
                </a:r>
                <a:r>
                  <a:rPr lang="de-DE" sz="2400" dirty="0">
                    <a:solidFill>
                      <a:srgbClr val="FF0000"/>
                    </a:solidFill>
                    <a:latin typeface="Calibri" pitchFamily="34" charset="0"/>
                  </a:rPr>
                  <a:t>-Diagramm</a:t>
                </a:r>
                <a:r>
                  <a:rPr lang="de-DE" sz="2400" dirty="0">
                    <a:latin typeface="Calibri" pitchFamily="34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			   Der </a:t>
                </a:r>
                <a:r>
                  <a:rPr lang="de-DE" sz="2400" dirty="0">
                    <a:latin typeface="Calibri" pitchFamily="34" charset="0"/>
                  </a:rPr>
                  <a:t>Kasten </a:t>
                </a:r>
                <a:r>
                  <a:rPr lang="de-DE" sz="2400" dirty="0" smtClean="0">
                    <a:latin typeface="Calibri" pitchFamily="34" charset="0"/>
                  </a:rPr>
                  <a:t>ist die Menge aller Schüler, </a:t>
                </a:r>
                <a:br>
                  <a:rPr lang="de-DE" sz="2400" dirty="0" smtClean="0">
                    <a:latin typeface="Calibri" pitchFamily="34" charset="0"/>
                  </a:rPr>
                </a:br>
                <a:r>
                  <a:rPr lang="de-DE" sz="2400" dirty="0" smtClean="0">
                    <a:latin typeface="Calibri" pitchFamily="34" charset="0"/>
                  </a:rPr>
                  <a:t>			   also der </a:t>
                </a:r>
                <a:r>
                  <a:rPr lang="de-DE" sz="2400" dirty="0">
                    <a:latin typeface="Calibri" pitchFamily="34" charset="0"/>
                  </a:rPr>
                  <a:t>Stichprobenraum </a:t>
                </a:r>
                <a:r>
                  <a:rPr lang="de-DE" sz="2400" dirty="0" smtClean="0">
                    <a:latin typeface="Calibri" pitchFamily="34" charset="0"/>
                  </a:rPr>
                  <a:t>S. </a:t>
                </a:r>
                <a:br>
                  <a:rPr lang="de-DE" sz="2400" dirty="0" smtClean="0">
                    <a:latin typeface="Calibri" pitchFamily="34" charset="0"/>
                  </a:rPr>
                </a:br>
                <a:r>
                  <a:rPr lang="de-DE" sz="2400" dirty="0" smtClean="0">
                    <a:latin typeface="Calibri" pitchFamily="34" charset="0"/>
                  </a:rPr>
                  <a:t>			   </a:t>
                </a:r>
                <a14:m>
                  <m:oMath xmlns:m="http://schemas.openxmlformats.org/officeDocument/2006/math">
                    <m:r>
                      <a:rPr lang="de-DE" sz="2400" i="1" smtClean="0">
                        <a:solidFill>
                          <a:srgbClr val="006600"/>
                        </a:solidFill>
                        <a:latin typeface="Cambria Math"/>
                      </a:rPr>
                      <m:t>𝐴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ist die Menge der Kinder, die </a:t>
                </a:r>
                <a:r>
                  <a:rPr lang="de-DE" sz="2400" dirty="0" smtClean="0">
                    <a:latin typeface="Calibri" pitchFamily="34" charset="0"/>
                  </a:rPr>
                  <a:t/>
                </a:r>
                <a:br>
                  <a:rPr lang="de-DE" sz="2400" dirty="0" smtClean="0">
                    <a:latin typeface="Calibri" pitchFamily="34" charset="0"/>
                  </a:rPr>
                </a:br>
                <a:r>
                  <a:rPr lang="de-DE" sz="2400" dirty="0" smtClean="0">
                    <a:latin typeface="Calibri" pitchFamily="34" charset="0"/>
                  </a:rPr>
                  <a:t>			   </a:t>
                </a:r>
                <a:r>
                  <a:rPr lang="de-DE" sz="2400" dirty="0" smtClean="0">
                    <a:solidFill>
                      <a:srgbClr val="006600"/>
                    </a:solidFill>
                    <a:latin typeface="Calibri" pitchFamily="34" charset="0"/>
                  </a:rPr>
                  <a:t>Schokoladeneis</a:t>
                </a:r>
                <a:r>
                  <a:rPr lang="de-DE" sz="2400" dirty="0" smtClean="0">
                    <a:latin typeface="Calibri" pitchFamily="34" charset="0"/>
                  </a:rPr>
                  <a:t> mögen. </a:t>
                </a:r>
                <a:br>
                  <a:rPr lang="de-DE" sz="2400" dirty="0" smtClean="0">
                    <a:latin typeface="Calibri" pitchFamily="34" charset="0"/>
                  </a:rPr>
                </a:br>
                <a:r>
                  <a:rPr lang="de-DE" sz="2400" dirty="0" smtClean="0">
                    <a:latin typeface="Calibri" pitchFamily="34" charset="0"/>
                  </a:rPr>
                  <a:t>			   </a:t>
                </a:r>
                <a14:m>
                  <m:oMath xmlns:m="http://schemas.openxmlformats.org/officeDocument/2006/math">
                    <m:r>
                      <a:rPr lang="de-DE" sz="2400" i="1" smtClean="0">
                        <a:solidFill>
                          <a:srgbClr val="0000FF"/>
                        </a:solidFill>
                        <a:latin typeface="Cambria Math"/>
                      </a:rPr>
                      <m:t>𝐵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die Menge der Kinder, die </a:t>
                </a:r>
                <a:r>
                  <a:rPr lang="de-DE" sz="2400" dirty="0">
                    <a:solidFill>
                      <a:srgbClr val="0000FF"/>
                    </a:solidFill>
                    <a:latin typeface="Calibri" pitchFamily="34" charset="0"/>
                  </a:rPr>
                  <a:t>Vanilleeis</a:t>
                </a:r>
                <a:r>
                  <a:rPr lang="de-DE" sz="2400" dirty="0">
                    <a:latin typeface="Calibri" pitchFamily="34" charset="0"/>
                  </a:rPr>
                  <a:t> </a:t>
                </a:r>
                <a:r>
                  <a:rPr lang="de-DE" sz="2400" dirty="0" smtClean="0">
                    <a:latin typeface="Calibri" pitchFamily="34" charset="0"/>
                  </a:rPr>
                  <a:t/>
                </a:r>
                <a:br>
                  <a:rPr lang="de-DE" sz="2400" dirty="0" smtClean="0">
                    <a:latin typeface="Calibri" pitchFamily="34" charset="0"/>
                  </a:rPr>
                </a:br>
                <a:r>
                  <a:rPr lang="de-DE" sz="2400" dirty="0" smtClean="0">
                    <a:latin typeface="Calibri" pitchFamily="34" charset="0"/>
                  </a:rPr>
                  <a:t>			   mögen.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Jetzt müssen wir nur noch die korrekten Anzahlen für jeden Bereich ermitteln.</a:t>
                </a:r>
                <a:endParaRPr lang="de-DE" sz="2400" dirty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Gruppieren 27"/>
          <p:cNvGrpSpPr/>
          <p:nvPr/>
        </p:nvGrpSpPr>
        <p:grpSpPr>
          <a:xfrm>
            <a:off x="611560" y="2780928"/>
            <a:ext cx="2975505" cy="1980068"/>
            <a:chOff x="0" y="0"/>
            <a:chExt cx="2207948" cy="1304925"/>
          </a:xfrm>
        </p:grpSpPr>
        <p:sp>
          <p:nvSpPr>
            <p:cNvPr id="29" name="Rechteck 28"/>
            <p:cNvSpPr/>
            <p:nvPr/>
          </p:nvSpPr>
          <p:spPr>
            <a:xfrm>
              <a:off x="28575" y="209550"/>
              <a:ext cx="2114550" cy="1095375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30" name="Ellipse 29"/>
            <p:cNvSpPr/>
            <p:nvPr/>
          </p:nvSpPr>
          <p:spPr>
            <a:xfrm>
              <a:off x="266700" y="381000"/>
              <a:ext cx="1200150" cy="75247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31" name="Ellipse 30"/>
            <p:cNvSpPr/>
            <p:nvPr/>
          </p:nvSpPr>
          <p:spPr>
            <a:xfrm>
              <a:off x="771525" y="381000"/>
              <a:ext cx="1200150" cy="75247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cxnSp>
          <p:nvCxnSpPr>
            <p:cNvPr id="32" name="Gerade Verbindung 31"/>
            <p:cNvCxnSpPr/>
            <p:nvPr/>
          </p:nvCxnSpPr>
          <p:spPr>
            <a:xfrm>
              <a:off x="323850" y="381000"/>
              <a:ext cx="180975" cy="8572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Gerade Verbindung 32"/>
            <p:cNvCxnSpPr/>
            <p:nvPr/>
          </p:nvCxnSpPr>
          <p:spPr>
            <a:xfrm flipV="1">
              <a:off x="1790700" y="381000"/>
              <a:ext cx="180975" cy="1143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feld 8"/>
            <p:cNvSpPr txBox="1"/>
            <p:nvPr/>
          </p:nvSpPr>
          <p:spPr>
            <a:xfrm>
              <a:off x="0" y="0"/>
              <a:ext cx="285750" cy="2667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de-DE" sz="2000" dirty="0">
                  <a:effectLst/>
                  <a:ea typeface="Times New Roman"/>
                  <a:cs typeface="Times New Roman"/>
                </a:rPr>
                <a:t>S</a:t>
              </a:r>
            </a:p>
          </p:txBody>
        </p:sp>
        <p:sp>
          <p:nvSpPr>
            <p:cNvPr id="35" name="Textfeld 9"/>
            <p:cNvSpPr txBox="1"/>
            <p:nvPr/>
          </p:nvSpPr>
          <p:spPr>
            <a:xfrm>
              <a:off x="109942" y="193477"/>
              <a:ext cx="285750" cy="2667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de-DE" sz="2000" dirty="0">
                  <a:effectLst/>
                  <a:ea typeface="Times New Roman"/>
                  <a:cs typeface="Times New Roman"/>
                </a:rPr>
                <a:t>A</a:t>
              </a:r>
            </a:p>
          </p:txBody>
        </p:sp>
        <p:sp>
          <p:nvSpPr>
            <p:cNvPr id="36" name="Textfeld 10"/>
            <p:cNvSpPr txBox="1"/>
            <p:nvPr/>
          </p:nvSpPr>
          <p:spPr>
            <a:xfrm>
              <a:off x="1922198" y="209550"/>
              <a:ext cx="285750" cy="2667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de-DE" sz="2000" dirty="0">
                  <a:effectLst/>
                  <a:ea typeface="Times New Roman"/>
                  <a:cs typeface="Times New Roman"/>
                </a:rPr>
                <a:t>B</a:t>
              </a:r>
            </a:p>
          </p:txBody>
        </p:sp>
      </p:grp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366D972-A18E-4AED-AFF8-998DF062FB9B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476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>
                <a:latin typeface="Calibri" pitchFamily="34" charset="0"/>
              </a:rPr>
              <a:t>Bestimmung der Anzahlen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563888" y="1600200"/>
                <a:ext cx="5202160" cy="2764904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>
                    <a:solidFill>
                      <a:srgbClr val="0000FF"/>
                    </a:solidFill>
                    <a:latin typeface="Calibri" pitchFamily="34" charset="0"/>
                  </a:rPr>
                  <a:t>Schritt </a:t>
                </a:r>
                <a14:m>
                  <m:oMath xmlns:m="http://schemas.openxmlformats.org/officeDocument/2006/math">
                    <m:r>
                      <a:rPr lang="de-DE" sz="2400" i="1">
                        <a:solidFill>
                          <a:srgbClr val="0000FF"/>
                        </a:solidFill>
                        <a:latin typeface="Cambria Math"/>
                      </a:rPr>
                      <m:t>1</m:t>
                    </m:r>
                  </m:oMath>
                </a14:m>
                <a:r>
                  <a:rPr lang="de-DE" sz="2400" dirty="0">
                    <a:solidFill>
                      <a:srgbClr val="0000FF"/>
                    </a:solidFill>
                    <a:latin typeface="Calibri" pitchFamily="34" charset="0"/>
                  </a:rPr>
                  <a:t>:</a:t>
                </a:r>
                <a:r>
                  <a:rPr lang="de-DE" sz="2400" dirty="0">
                    <a:latin typeface="Calibri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2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Kinder </a:t>
                </a:r>
                <a:r>
                  <a:rPr lang="de-DE" sz="2400" dirty="0" smtClean="0">
                    <a:latin typeface="Calibri" pitchFamily="34" charset="0"/>
                  </a:rPr>
                  <a:t>mögen weder </a:t>
                </a:r>
                <a:r>
                  <a:rPr lang="de-DE" sz="2400" dirty="0">
                    <a:latin typeface="Calibri" pitchFamily="34" charset="0"/>
                  </a:rPr>
                  <a:t>Schokoladeneis noch </a:t>
                </a:r>
                <a:r>
                  <a:rPr lang="de-DE" sz="2400" dirty="0" smtClean="0">
                    <a:latin typeface="Calibri" pitchFamily="34" charset="0"/>
                  </a:rPr>
                  <a:t>Vanilleeis, d.h</a:t>
                </a:r>
                <a:r>
                  <a:rPr lang="de-DE" sz="2400" dirty="0">
                    <a:latin typeface="Calibri" pitchFamily="34" charset="0"/>
                  </a:rPr>
                  <a:t>. </a:t>
                </a:r>
                <a:r>
                  <a:rPr lang="de-DE" sz="2400" dirty="0" smtClean="0">
                    <a:latin typeface="Calibri" pitchFamily="34" charset="0"/>
                  </a:rPr>
                  <a:t>sie </a:t>
                </a:r>
                <a:r>
                  <a:rPr lang="de-DE" sz="2400" dirty="0">
                    <a:latin typeface="Calibri" pitchFamily="34" charset="0"/>
                  </a:rPr>
                  <a:t>liegen außerhalb von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𝐴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𝐵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.</a:t>
                </a:r>
                <a:endParaRPr lang="de-DE" sz="2400" dirty="0"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400" dirty="0" smtClean="0">
                    <a:solidFill>
                      <a:srgbClr val="0000FF"/>
                    </a:solidFill>
                    <a:latin typeface="Calibri" pitchFamily="34" charset="0"/>
                  </a:rPr>
                  <a:t>Schritt </a:t>
                </a:r>
                <a14:m>
                  <m:oMath xmlns:m="http://schemas.openxmlformats.org/officeDocument/2006/math">
                    <m:r>
                      <a:rPr lang="de-DE" sz="2400" i="1">
                        <a:solidFill>
                          <a:srgbClr val="0000FF"/>
                        </a:solidFill>
                        <a:latin typeface="Cambria Math"/>
                      </a:rPr>
                      <m:t>2</m:t>
                    </m:r>
                  </m:oMath>
                </a14:m>
                <a:r>
                  <a:rPr lang="de-DE" sz="2400" dirty="0">
                    <a:solidFill>
                      <a:srgbClr val="0000FF"/>
                    </a:solidFill>
                    <a:latin typeface="Calibri" pitchFamily="34" charset="0"/>
                  </a:rPr>
                  <a:t>:</a:t>
                </a:r>
                <a:r>
                  <a:rPr lang="de-DE" sz="2400" dirty="0">
                    <a:latin typeface="Calibri" pitchFamily="34" charset="0"/>
                  </a:rPr>
                  <a:t> Es bleiben noch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20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Kinder für beide Ovale, also für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𝐴</m:t>
                    </m:r>
                    <m:r>
                      <a:rPr lang="de-DE" sz="2400" i="1">
                        <a:latin typeface="Cambria Math"/>
                      </a:rPr>
                      <m:t>∪</m:t>
                    </m:r>
                    <m:r>
                      <a:rPr lang="de-DE" sz="2400" i="1">
                        <a:latin typeface="Cambria Math"/>
                      </a:rPr>
                      <m:t>𝐵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. Da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𝐴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18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Kinder enthält, bleiben für den Teil von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𝐵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außerhalb von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𝐴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noch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2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Kinder übrig</a:t>
                </a:r>
                <a:r>
                  <a:rPr lang="de-DE" sz="2400" dirty="0" smtClean="0">
                    <a:latin typeface="Calibri" pitchFamily="34" charset="0"/>
                  </a:rPr>
                  <a:t>.</a:t>
                </a:r>
                <a:endParaRPr lang="de-DE" sz="2400" dirty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563888" y="1600200"/>
                <a:ext cx="5202160" cy="2764904"/>
              </a:xfrm>
              <a:blipFill rotWithShape="1">
                <a:blip r:embed="rId2"/>
                <a:stretch>
                  <a:fillRect l="-1876" t="-1766" b="-419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uppieren 5"/>
          <p:cNvGrpSpPr/>
          <p:nvPr/>
        </p:nvGrpSpPr>
        <p:grpSpPr>
          <a:xfrm>
            <a:off x="557242" y="1894621"/>
            <a:ext cx="2889789" cy="2110443"/>
            <a:chOff x="-42372" y="0"/>
            <a:chExt cx="2254308" cy="1704975"/>
          </a:xfrm>
        </p:grpSpPr>
        <p:grpSp>
          <p:nvGrpSpPr>
            <p:cNvPr id="7" name="Gruppieren 6"/>
            <p:cNvGrpSpPr/>
            <p:nvPr/>
          </p:nvGrpSpPr>
          <p:grpSpPr>
            <a:xfrm>
              <a:off x="-42372" y="85657"/>
              <a:ext cx="2254308" cy="1333568"/>
              <a:chOff x="-42372" y="-28643"/>
              <a:chExt cx="2254308" cy="1333568"/>
            </a:xfrm>
          </p:grpSpPr>
          <p:sp>
            <p:nvSpPr>
              <p:cNvPr id="20" name="Rechteck 19"/>
              <p:cNvSpPr/>
              <p:nvPr/>
            </p:nvSpPr>
            <p:spPr>
              <a:xfrm>
                <a:off x="28575" y="209550"/>
                <a:ext cx="2114550" cy="109537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de-DE"/>
              </a:p>
            </p:txBody>
          </p:sp>
          <p:sp>
            <p:nvSpPr>
              <p:cNvPr id="21" name="Ellipse 20"/>
              <p:cNvSpPr/>
              <p:nvPr/>
            </p:nvSpPr>
            <p:spPr>
              <a:xfrm>
                <a:off x="266700" y="381000"/>
                <a:ext cx="1200150" cy="75247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de-DE"/>
              </a:p>
            </p:txBody>
          </p:sp>
          <p:sp>
            <p:nvSpPr>
              <p:cNvPr id="22" name="Ellipse 21"/>
              <p:cNvSpPr/>
              <p:nvPr/>
            </p:nvSpPr>
            <p:spPr>
              <a:xfrm>
                <a:off x="771525" y="381000"/>
                <a:ext cx="1200150" cy="75247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de-DE"/>
              </a:p>
            </p:txBody>
          </p:sp>
          <p:cxnSp>
            <p:nvCxnSpPr>
              <p:cNvPr id="23" name="Gerade Verbindung 22"/>
              <p:cNvCxnSpPr/>
              <p:nvPr/>
            </p:nvCxnSpPr>
            <p:spPr>
              <a:xfrm>
                <a:off x="323850" y="381000"/>
                <a:ext cx="180975" cy="85725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Gerade Verbindung 23"/>
              <p:cNvCxnSpPr/>
              <p:nvPr/>
            </p:nvCxnSpPr>
            <p:spPr>
              <a:xfrm flipV="1">
                <a:off x="1790700" y="381000"/>
                <a:ext cx="180975" cy="1143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Textfeld 18"/>
              <p:cNvSpPr txBox="1"/>
              <p:nvPr/>
            </p:nvSpPr>
            <p:spPr>
              <a:xfrm>
                <a:off x="-42372" y="-28643"/>
                <a:ext cx="285750" cy="26670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de-DE" sz="2000" dirty="0">
                    <a:effectLst/>
                    <a:ea typeface="Times New Roman"/>
                    <a:cs typeface="Times New Roman"/>
                  </a:rPr>
                  <a:t>S</a:t>
                </a:r>
              </a:p>
            </p:txBody>
          </p:sp>
          <p:sp>
            <p:nvSpPr>
              <p:cNvPr id="26" name="Textfeld 19"/>
              <p:cNvSpPr txBox="1"/>
              <p:nvPr/>
            </p:nvSpPr>
            <p:spPr>
              <a:xfrm>
                <a:off x="112347" y="175872"/>
                <a:ext cx="285750" cy="26670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de-DE" sz="2000" dirty="0">
                    <a:effectLst/>
                    <a:ea typeface="Times New Roman"/>
                    <a:cs typeface="Times New Roman"/>
                  </a:rPr>
                  <a:t>A</a:t>
                </a:r>
              </a:p>
            </p:txBody>
          </p:sp>
          <p:sp>
            <p:nvSpPr>
              <p:cNvPr id="27" name="Textfeld 20"/>
              <p:cNvSpPr txBox="1"/>
              <p:nvPr/>
            </p:nvSpPr>
            <p:spPr>
              <a:xfrm>
                <a:off x="1926186" y="172571"/>
                <a:ext cx="285750" cy="26670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de-DE" sz="2000" dirty="0">
                    <a:effectLst/>
                    <a:ea typeface="Times New Roman"/>
                    <a:cs typeface="Times New Roman"/>
                  </a:rPr>
                  <a:t>B</a:t>
                </a:r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" name="Textfeld 21"/>
                <p:cNvSpPr txBox="1"/>
                <p:nvPr/>
              </p:nvSpPr>
              <p:spPr>
                <a:xfrm>
                  <a:off x="90487" y="1104900"/>
                  <a:ext cx="285750" cy="26670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6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</m:t>
                        </m:r>
                      </m:oMath>
                    </m:oMathPara>
                  </a14:m>
                  <a:endParaRPr lang="de-DE" sz="1600" dirty="0">
                    <a:effectLst/>
                    <a:ea typeface="Times New Roman"/>
                    <a:cs typeface="Times New Roman"/>
                  </a:endParaRPr>
                </a:p>
              </p:txBody>
            </p:sp>
          </mc:Choice>
          <mc:Fallback>
            <p:sp>
              <p:nvSpPr>
                <p:cNvPr id="8" name="Textfeld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487" y="1104900"/>
                  <a:ext cx="285750" cy="266700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 w="6350">
                  <a:noFill/>
                </a:ln>
                <a:effectLst/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" name="Textfeld 22"/>
                <p:cNvSpPr txBox="1"/>
                <p:nvPr/>
              </p:nvSpPr>
              <p:spPr>
                <a:xfrm>
                  <a:off x="1609725" y="800100"/>
                  <a:ext cx="285750" cy="26670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6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</m:t>
                        </m:r>
                      </m:oMath>
                    </m:oMathPara>
                  </a14:m>
                  <a:endParaRPr lang="de-DE" sz="1600">
                    <a:effectLst/>
                    <a:ea typeface="Times New Roman"/>
                    <a:cs typeface="Times New Roman"/>
                  </a:endParaRPr>
                </a:p>
              </p:txBody>
            </p:sp>
          </mc:Choice>
          <mc:Fallback>
            <p:sp>
              <p:nvSpPr>
                <p:cNvPr id="9" name="Textfeld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09725" y="800100"/>
                  <a:ext cx="285750" cy="26670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 w="6350">
                  <a:noFill/>
                </a:ln>
                <a:effectLst/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" name="Textfeld 23"/>
                <p:cNvSpPr txBox="1"/>
                <p:nvPr/>
              </p:nvSpPr>
              <p:spPr>
                <a:xfrm>
                  <a:off x="954943" y="740193"/>
                  <a:ext cx="285750" cy="26670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6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15</m:t>
                        </m:r>
                      </m:oMath>
                    </m:oMathPara>
                  </a14:m>
                  <a:endParaRPr lang="de-DE" sz="1600" dirty="0">
                    <a:effectLst/>
                    <a:ea typeface="Times New Roman"/>
                    <a:cs typeface="Times New Roman"/>
                  </a:endParaRPr>
                </a:p>
              </p:txBody>
            </p:sp>
          </mc:Choice>
          <mc:Fallback>
            <p:sp>
              <p:nvSpPr>
                <p:cNvPr id="10" name="Textfeld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54943" y="740193"/>
                  <a:ext cx="285750" cy="266700"/>
                </a:xfrm>
                <a:prstGeom prst="rect">
                  <a:avLst/>
                </a:prstGeom>
                <a:blipFill>
                  <a:blip r:embed="rId5"/>
                  <a:stretch>
                    <a:fillRect r="-5000"/>
                  </a:stretch>
                </a:blipFill>
                <a:ln w="6350">
                  <a:noFill/>
                </a:ln>
                <a:effectLst/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" name="Textfeld 24"/>
                <p:cNvSpPr txBox="1"/>
                <p:nvPr/>
              </p:nvSpPr>
              <p:spPr>
                <a:xfrm>
                  <a:off x="444500" y="798367"/>
                  <a:ext cx="285750" cy="26670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6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3</m:t>
                        </m:r>
                      </m:oMath>
                    </m:oMathPara>
                  </a14:m>
                  <a:endParaRPr lang="de-DE" sz="1600" dirty="0">
                    <a:effectLst/>
                    <a:ea typeface="Times New Roman"/>
                    <a:cs typeface="Times New Roman"/>
                  </a:endParaRPr>
                </a:p>
              </p:txBody>
            </p:sp>
          </mc:Choice>
          <mc:Fallback>
            <p:sp>
              <p:nvSpPr>
                <p:cNvPr id="11" name="Textfeld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4500" y="798367"/>
                  <a:ext cx="285750" cy="266700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 w="6350">
                  <a:noFill/>
                </a:ln>
                <a:effectLst/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2" name="Gerade Verbindung mit Pfeil 11"/>
            <p:cNvCxnSpPr/>
            <p:nvPr/>
          </p:nvCxnSpPr>
          <p:spPr>
            <a:xfrm flipH="1" flipV="1">
              <a:off x="314325" y="1323975"/>
              <a:ext cx="200025" cy="18986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feld 26"/>
            <p:cNvSpPr txBox="1"/>
            <p:nvPr/>
          </p:nvSpPr>
          <p:spPr>
            <a:xfrm>
              <a:off x="495300" y="1438275"/>
              <a:ext cx="657225" cy="2667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de-DE" sz="1200" b="1" dirty="0">
                  <a:effectLst/>
                  <a:ea typeface="Times New Roman"/>
                  <a:cs typeface="Times New Roman"/>
                </a:rPr>
                <a:t>Schritt 1</a:t>
              </a:r>
            </a:p>
          </p:txBody>
        </p:sp>
        <p:cxnSp>
          <p:nvCxnSpPr>
            <p:cNvPr id="14" name="Gerade Verbindung mit Pfeil 13"/>
            <p:cNvCxnSpPr>
              <a:endCxn id="9" idx="2"/>
            </p:cNvCxnSpPr>
            <p:nvPr/>
          </p:nvCxnSpPr>
          <p:spPr>
            <a:xfrm flipV="1">
              <a:off x="1609725" y="1066799"/>
              <a:ext cx="142875" cy="37147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feld 28"/>
            <p:cNvSpPr txBox="1"/>
            <p:nvPr/>
          </p:nvSpPr>
          <p:spPr>
            <a:xfrm>
              <a:off x="1304925" y="1428750"/>
              <a:ext cx="657225" cy="2667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de-DE" sz="1200" b="1">
                  <a:effectLst/>
                  <a:ea typeface="Times New Roman"/>
                  <a:cs typeface="Times New Roman"/>
                </a:rPr>
                <a:t>Schritt 2</a:t>
              </a:r>
            </a:p>
          </p:txBody>
        </p:sp>
        <p:cxnSp>
          <p:nvCxnSpPr>
            <p:cNvPr id="16" name="Gerade Verbindung mit Pfeil 15"/>
            <p:cNvCxnSpPr/>
            <p:nvPr/>
          </p:nvCxnSpPr>
          <p:spPr>
            <a:xfrm flipH="1">
              <a:off x="1183543" y="238125"/>
              <a:ext cx="330932" cy="5350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feld 30"/>
            <p:cNvSpPr txBox="1"/>
            <p:nvPr/>
          </p:nvSpPr>
          <p:spPr>
            <a:xfrm>
              <a:off x="1457325" y="9525"/>
              <a:ext cx="657225" cy="2667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de-DE" sz="1200" b="1">
                  <a:effectLst/>
                  <a:ea typeface="Times New Roman"/>
                  <a:cs typeface="Times New Roman"/>
                </a:rPr>
                <a:t>Schritt 3</a:t>
              </a:r>
            </a:p>
          </p:txBody>
        </p:sp>
        <p:cxnSp>
          <p:nvCxnSpPr>
            <p:cNvPr id="18" name="Gerade Verbindung mit Pfeil 17"/>
            <p:cNvCxnSpPr>
              <a:endCxn id="11" idx="0"/>
            </p:cNvCxnSpPr>
            <p:nvPr/>
          </p:nvCxnSpPr>
          <p:spPr>
            <a:xfrm flipH="1">
              <a:off x="587375" y="228600"/>
              <a:ext cx="269875" cy="569767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feld 1568"/>
            <p:cNvSpPr txBox="1"/>
            <p:nvPr/>
          </p:nvSpPr>
          <p:spPr>
            <a:xfrm>
              <a:off x="800100" y="0"/>
              <a:ext cx="657225" cy="2667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de-DE" sz="1200" b="1">
                  <a:effectLst/>
                  <a:ea typeface="Times New Roman"/>
                  <a:cs typeface="Times New Roman"/>
                </a:rPr>
                <a:t>Schritt 4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611560" y="4437112"/>
                <a:ext cx="8208911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DE" sz="2400" dirty="0" smtClean="0">
                    <a:solidFill>
                      <a:srgbClr val="0000FF"/>
                    </a:solidFill>
                    <a:latin typeface="Calibri" pitchFamily="34" charset="0"/>
                  </a:rPr>
                  <a:t>Schritt </a:t>
                </a:r>
                <a14:m>
                  <m:oMath xmlns:m="http://schemas.openxmlformats.org/officeDocument/2006/math">
                    <m:r>
                      <a:rPr lang="de-DE" sz="2400" i="1">
                        <a:solidFill>
                          <a:srgbClr val="0000FF"/>
                        </a:solidFill>
                        <a:latin typeface="Cambria Math"/>
                      </a:rPr>
                      <m:t>3</m:t>
                    </m:r>
                  </m:oMath>
                </a14:m>
                <a:r>
                  <a:rPr lang="de-DE" sz="2400" dirty="0">
                    <a:solidFill>
                      <a:srgbClr val="0000FF"/>
                    </a:solidFill>
                    <a:latin typeface="Calibri" pitchFamily="34" charset="0"/>
                  </a:rPr>
                  <a:t>:</a:t>
                </a:r>
                <a:r>
                  <a:rPr lang="de-DE" sz="2400" dirty="0">
                    <a:latin typeface="Calibri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𝐵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</a:t>
                </a:r>
                <a:r>
                  <a:rPr lang="de-DE" sz="2400" dirty="0" smtClean="0">
                    <a:latin typeface="Calibri" pitchFamily="34" charset="0"/>
                  </a:rPr>
                  <a:t>enthält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17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</a:t>
                </a:r>
                <a:r>
                  <a:rPr lang="de-DE" sz="2400" dirty="0" smtClean="0">
                    <a:latin typeface="Calibri" pitchFamily="34" charset="0"/>
                  </a:rPr>
                  <a:t>Kinder, </a:t>
                </a:r>
                <a:r>
                  <a:rPr lang="de-DE" sz="2400" dirty="0">
                    <a:latin typeface="Calibri" pitchFamily="34" charset="0"/>
                  </a:rPr>
                  <a:t>aber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2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davon gehören nicht zu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𝐴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. Also bleiben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15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Kinder für die Schnittmenge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𝐴</m:t>
                    </m:r>
                    <m:r>
                      <a:rPr lang="de-DE" sz="2400" i="1">
                        <a:latin typeface="Cambria Math"/>
                      </a:rPr>
                      <m:t>∩</m:t>
                    </m:r>
                    <m:r>
                      <a:rPr lang="de-DE" sz="2400" i="1">
                        <a:latin typeface="Cambria Math"/>
                      </a:rPr>
                      <m:t>𝐵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.  </a:t>
                </a:r>
              </a:p>
              <a:p>
                <a:r>
                  <a:rPr lang="de-DE" sz="2400" dirty="0" smtClean="0">
                    <a:solidFill>
                      <a:srgbClr val="0000FF"/>
                    </a:solidFill>
                    <a:latin typeface="Calibri" pitchFamily="34" charset="0"/>
                  </a:rPr>
                  <a:t>Schritt </a:t>
                </a:r>
                <a14:m>
                  <m:oMath xmlns:m="http://schemas.openxmlformats.org/officeDocument/2006/math">
                    <m:r>
                      <a:rPr lang="de-DE" sz="2400" i="1">
                        <a:solidFill>
                          <a:srgbClr val="0000FF"/>
                        </a:solidFill>
                        <a:latin typeface="Cambria Math"/>
                      </a:rPr>
                      <m:t>4</m:t>
                    </m:r>
                  </m:oMath>
                </a14:m>
                <a:r>
                  <a:rPr lang="de-DE" sz="2400" dirty="0">
                    <a:solidFill>
                      <a:srgbClr val="0000FF"/>
                    </a:solidFill>
                    <a:latin typeface="Calibri" pitchFamily="34" charset="0"/>
                  </a:rPr>
                  <a:t>:</a:t>
                </a:r>
                <a:r>
                  <a:rPr lang="de-DE" sz="2400" dirty="0">
                    <a:latin typeface="Calibri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𝐴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</a:t>
                </a:r>
                <a:r>
                  <a:rPr lang="de-DE" sz="2400" dirty="0" smtClean="0">
                    <a:latin typeface="Calibri" pitchFamily="34" charset="0"/>
                  </a:rPr>
                  <a:t>enthält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18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</a:t>
                </a:r>
                <a:r>
                  <a:rPr lang="de-DE" sz="2400" dirty="0" smtClean="0">
                    <a:latin typeface="Calibri" pitchFamily="34" charset="0"/>
                  </a:rPr>
                  <a:t>Kinder </a:t>
                </a:r>
                <a:r>
                  <a:rPr lang="de-DE" sz="2400" dirty="0">
                    <a:latin typeface="Calibri" pitchFamily="34" charset="0"/>
                  </a:rPr>
                  <a:t>und </a:t>
                </a:r>
                <a:r>
                  <a:rPr lang="de-DE" sz="2400" dirty="0" smtClean="0">
                    <a:latin typeface="Calibri" pitchFamily="34" charset="0"/>
                  </a:rPr>
                  <a:t>die </a:t>
                </a:r>
                <a:r>
                  <a:rPr lang="de-DE" sz="2400" dirty="0">
                    <a:latin typeface="Calibri" pitchFamily="34" charset="0"/>
                  </a:rPr>
                  <a:t>Schnittmenge </a:t>
                </a:r>
                <a:r>
                  <a:rPr lang="de-DE" sz="2400" dirty="0" smtClean="0">
                    <a:latin typeface="Calibri" pitchFamily="34" charset="0"/>
                  </a:rPr>
                  <a:t>umfasst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15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</a:t>
                </a:r>
                <a:r>
                  <a:rPr lang="de-DE" sz="2400" dirty="0" smtClean="0">
                    <a:latin typeface="Calibri" pitchFamily="34" charset="0"/>
                  </a:rPr>
                  <a:t>Kinder. </a:t>
                </a:r>
                <a:r>
                  <a:rPr lang="de-DE" sz="2400" dirty="0">
                    <a:latin typeface="Calibri" pitchFamily="34" charset="0"/>
                  </a:rPr>
                  <a:t>Also bleiben für den „Rest“ von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𝐴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noch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3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Kinder.  </a:t>
                </a:r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4437112"/>
                <a:ext cx="8208911" cy="1569660"/>
              </a:xfrm>
              <a:prstGeom prst="rect">
                <a:avLst/>
              </a:prstGeom>
              <a:blipFill rotWithShape="1">
                <a:blip r:embed="rId7"/>
                <a:stretch>
                  <a:fillRect l="-1114" t="-3113" b="-817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366D972-A18E-4AED-AFF8-998DF062FB9B}" type="slidenum">
              <a:rPr lang="de-DE" smtClean="0"/>
              <a:t>8</a:t>
            </a:fld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hteck 27"/>
              <p:cNvSpPr/>
              <p:nvPr/>
            </p:nvSpPr>
            <p:spPr>
              <a:xfrm>
                <a:off x="7524328" y="44624"/>
                <a:ext cx="1588897" cy="10772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sz="1600" b="0" i="1" smtClean="0">
                        <a:latin typeface="Cambria Math"/>
                      </a:rPr>
                      <m:t>2</m:t>
                    </m:r>
                    <m:r>
                      <a:rPr lang="de-DE" sz="1600" i="1" smtClean="0">
                        <a:latin typeface="Cambria Math"/>
                      </a:rPr>
                      <m:t>2</m:t>
                    </m:r>
                  </m:oMath>
                </a14:m>
                <a:r>
                  <a:rPr lang="de-DE" sz="1600" dirty="0" smtClean="0"/>
                  <a:t> Gesamt</a:t>
                </a:r>
              </a:p>
              <a:p>
                <a14:m>
                  <m:oMath xmlns:m="http://schemas.openxmlformats.org/officeDocument/2006/math">
                    <m:r>
                      <a:rPr lang="de-DE" sz="1600" b="0" i="1" smtClean="0">
                        <a:latin typeface="Cambria Math"/>
                      </a:rPr>
                      <m:t>18</m:t>
                    </m:r>
                  </m:oMath>
                </a14:m>
                <a:r>
                  <a:rPr lang="de-DE" sz="1600" dirty="0" smtClean="0"/>
                  <a:t> Schoko</a:t>
                </a:r>
                <a:endParaRPr lang="de-DE" sz="1600" dirty="0"/>
              </a:p>
              <a:p>
                <a14:m>
                  <m:oMath xmlns:m="http://schemas.openxmlformats.org/officeDocument/2006/math">
                    <m:r>
                      <a:rPr lang="de-DE" sz="1600" b="0" i="1" smtClean="0">
                        <a:latin typeface="Cambria Math"/>
                      </a:rPr>
                      <m:t>17</m:t>
                    </m:r>
                  </m:oMath>
                </a14:m>
                <a:r>
                  <a:rPr lang="de-DE" sz="1600" dirty="0"/>
                  <a:t> </a:t>
                </a:r>
                <a:r>
                  <a:rPr lang="de-DE" sz="1600" dirty="0" smtClean="0"/>
                  <a:t>Vanille</a:t>
                </a:r>
              </a:p>
              <a:p>
                <a:r>
                  <a:rPr lang="de-DE" sz="1600" b="0" dirty="0" smtClean="0"/>
                  <a:t>  </a:t>
                </a:r>
                <a14:m>
                  <m:oMath xmlns:m="http://schemas.openxmlformats.org/officeDocument/2006/math">
                    <m:r>
                      <a:rPr lang="de-DE" sz="1600" b="0" i="1" smtClean="0">
                        <a:latin typeface="Cambria Math"/>
                      </a:rPr>
                      <m:t>2</m:t>
                    </m:r>
                  </m:oMath>
                </a14:m>
                <a:r>
                  <a:rPr lang="de-DE" sz="1600" dirty="0"/>
                  <a:t> </a:t>
                </a:r>
                <a:r>
                  <a:rPr lang="de-DE" sz="1600" dirty="0" smtClean="0"/>
                  <a:t>weder noch</a:t>
                </a:r>
                <a:endParaRPr lang="de-DE" sz="1600" dirty="0"/>
              </a:p>
            </p:txBody>
          </p:sp>
        </mc:Choice>
        <mc:Fallback xmlns="">
          <p:sp>
            <p:nvSpPr>
              <p:cNvPr id="28" name="Rechteck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328" y="44624"/>
                <a:ext cx="1588897" cy="1077218"/>
              </a:xfrm>
              <a:prstGeom prst="rect">
                <a:avLst/>
              </a:prstGeom>
              <a:blipFill rotWithShape="1">
                <a:blip r:embed="rId8"/>
                <a:stretch>
                  <a:fillRect t="-1695" b="-62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577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>
                <a:latin typeface="Calibri" pitchFamily="34" charset="0"/>
              </a:rPr>
              <a:t>Abschließende Rechnung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>
                    <a:latin typeface="Calibri" pitchFamily="34" charset="0"/>
                  </a:rPr>
                  <a:t>Damit haben wir nun alle Angaben vervollständigt! Es folgt:</a:t>
                </a:r>
              </a:p>
              <a:p>
                <a:pPr marL="0" indent="0">
                  <a:buNone/>
                </a:pPr>
                <a:r>
                  <a:rPr lang="de-DE" sz="2400" dirty="0">
                    <a:latin typeface="Calibri" pitchFamily="34" charset="0"/>
                  </a:rPr>
                  <a:t> 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latin typeface="Cambria Math"/>
                            </a:rPr>
                            <m:t>𝐴</m:t>
                          </m:r>
                          <m:r>
                            <a:rPr lang="de-DE" sz="2400" i="1">
                              <a:latin typeface="Cambria Math"/>
                            </a:rPr>
                            <m:t>∩</m:t>
                          </m:r>
                          <m:r>
                            <a:rPr lang="de-DE" sz="2400" i="1">
                              <a:latin typeface="Cambria Math"/>
                            </a:rPr>
                            <m:t>𝐵</m:t>
                          </m:r>
                        </m:e>
                      </m:d>
                      <m:r>
                        <a:rPr lang="de-DE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400" i="1">
                                  <a:latin typeface="Cambria Math"/>
                                </a:rPr>
                                <m:t>𝐴</m:t>
                              </m:r>
                              <m:r>
                                <a:rPr lang="de-DE" sz="2400" i="1">
                                  <a:latin typeface="Cambria Math"/>
                                </a:rPr>
                                <m:t>∩</m:t>
                              </m:r>
                              <m:r>
                                <a:rPr lang="de-DE" sz="2400" i="1">
                                  <a:latin typeface="Cambria Math"/>
                                </a:rPr>
                                <m:t>𝐵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400" i="1">
                                  <a:latin typeface="Cambria Math"/>
                                </a:rPr>
                                <m:t>𝑆</m:t>
                              </m:r>
                            </m:e>
                          </m:d>
                        </m:den>
                      </m:f>
                      <m:r>
                        <a:rPr lang="de-DE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i="1">
                              <a:latin typeface="Cambria Math"/>
                            </a:rPr>
                            <m:t>15</m:t>
                          </m:r>
                        </m:num>
                        <m:den>
                          <m:r>
                            <a:rPr lang="de-DE" sz="2400" i="1">
                              <a:latin typeface="Cambria Math"/>
                            </a:rPr>
                            <m:t>22</m:t>
                          </m:r>
                        </m:den>
                      </m:f>
                      <m:r>
                        <a:rPr lang="de-DE" sz="2400" i="1">
                          <a:latin typeface="Cambria Math"/>
                        </a:rPr>
                        <m:t>≈0,682=68,2%</m:t>
                      </m:r>
                    </m:oMath>
                  </m:oMathPara>
                </a14:m>
                <a:endParaRPr lang="de-DE" sz="2400" dirty="0"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400" dirty="0">
                    <a:latin typeface="Calibri" pitchFamily="34" charset="0"/>
                  </a:rPr>
                  <a:t> </a:t>
                </a:r>
              </a:p>
              <a:p>
                <a:pPr marL="0" indent="0">
                  <a:buNone/>
                </a:pPr>
                <a:r>
                  <a:rPr lang="de-DE" sz="2400" b="1" dirty="0">
                    <a:solidFill>
                      <a:srgbClr val="0000FF"/>
                    </a:solidFill>
                    <a:latin typeface="Calibri" pitchFamily="34" charset="0"/>
                  </a:rPr>
                  <a:t>Ergebnis:</a:t>
                </a:r>
                <a:r>
                  <a:rPr lang="de-DE" sz="2400" dirty="0">
                    <a:latin typeface="Calibri" pitchFamily="34" charset="0"/>
                  </a:rPr>
                  <a:t> Mit einer Wahrscheinlichkeit von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68,2%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wählt man ein Kind, das sowohl Schokoladeneis als auch Vanilleeis mag.</a:t>
                </a:r>
              </a:p>
              <a:p>
                <a:pPr marL="0" indent="0">
                  <a:buNone/>
                </a:pPr>
                <a:endParaRPr lang="de-DE" sz="2400" dirty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Gerade Verbindung 12"/>
          <p:cNvCxnSpPr/>
          <p:nvPr/>
        </p:nvCxnSpPr>
        <p:spPr>
          <a:xfrm>
            <a:off x="1835696" y="3140968"/>
            <a:ext cx="1224136" cy="0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>
            <a:off x="6588224" y="3092317"/>
            <a:ext cx="936104" cy="0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/>
        </p:nvCxnSpPr>
        <p:spPr>
          <a:xfrm>
            <a:off x="6012160" y="4149080"/>
            <a:ext cx="936104" cy="0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366D972-A18E-4AED-AFF8-998DF062FB9B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668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506</Words>
  <Application>Microsoft Office PowerPoint</Application>
  <PresentationFormat>Bildschirmpräsentation (4:3)</PresentationFormat>
  <Paragraphs>96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9" baseType="lpstr">
      <vt:lpstr>Arial</vt:lpstr>
      <vt:lpstr>Calibri</vt:lpstr>
      <vt:lpstr>Cambria Math</vt:lpstr>
      <vt:lpstr>Times New Roman</vt:lpstr>
      <vt:lpstr>Verdana</vt:lpstr>
      <vt:lpstr>Wingdings</vt:lpstr>
      <vt:lpstr>Wingdings 2</vt:lpstr>
      <vt:lpstr>Galathea</vt:lpstr>
      <vt:lpstr>Zusammengesetzte Ereignisse</vt:lpstr>
      <vt:lpstr>Wahrscheinlichkeit von A oder B </vt:lpstr>
      <vt:lpstr>Erläuterung großer Additionssatz</vt:lpstr>
      <vt:lpstr>Erläuterung großer Additionssatz</vt:lpstr>
      <vt:lpstr>Wahrscheinlichkeit von A und B</vt:lpstr>
      <vt:lpstr>Wahrscheinlichkeit von A und B </vt:lpstr>
      <vt:lpstr>Lösung mit Venn-Diagrammen</vt:lpstr>
      <vt:lpstr>Bestimmung der Anzahlen</vt:lpstr>
      <vt:lpstr>Abschließende Rechnung</vt:lpstr>
      <vt:lpstr>Wahrscheinlichkeit von A ̅</vt:lpstr>
      <vt:lpstr>Lösung (mit Gegenereignis)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Messner</dc:creator>
  <cp:lastModifiedBy>Klaus Messner</cp:lastModifiedBy>
  <cp:revision>243</cp:revision>
  <dcterms:created xsi:type="dcterms:W3CDTF">2013-03-17T05:38:34Z</dcterms:created>
  <dcterms:modified xsi:type="dcterms:W3CDTF">2018-03-06T17:47:53Z</dcterms:modified>
</cp:coreProperties>
</file>